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6" r:id="rId3"/>
    <p:sldId id="258" r:id="rId4"/>
    <p:sldId id="259" r:id="rId5"/>
    <p:sldId id="260" r:id="rId6"/>
    <p:sldId id="261" r:id="rId7"/>
    <p:sldId id="262" r:id="rId8"/>
    <p:sldId id="263"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42" r:id="rId41"/>
    <p:sldId id="343" r:id="rId42"/>
    <p:sldId id="344" r:id="rId43"/>
    <p:sldId id="345" r:id="rId44"/>
    <p:sldId id="346" r:id="rId45"/>
    <p:sldId id="347" r:id="rId46"/>
    <p:sldId id="348" r:id="rId47"/>
    <p:sldId id="349" r:id="rId48"/>
    <p:sldId id="350" r:id="rId49"/>
    <p:sldId id="321" r:id="rId50"/>
    <p:sldId id="322" r:id="rId51"/>
    <p:sldId id="323" r:id="rId52"/>
    <p:sldId id="324" r:id="rId53"/>
    <p:sldId id="325" r:id="rId54"/>
    <p:sldId id="326" r:id="rId55"/>
    <p:sldId id="336" r:id="rId56"/>
    <p:sldId id="337" r:id="rId57"/>
    <p:sldId id="338" r:id="rId58"/>
    <p:sldId id="339" r:id="rId59"/>
    <p:sldId id="340" r:id="rId60"/>
    <p:sldId id="341" r:id="rId61"/>
    <p:sldId id="331" r:id="rId62"/>
    <p:sldId id="332" r:id="rId63"/>
    <p:sldId id="333" r:id="rId64"/>
    <p:sldId id="275" r:id="rId65"/>
    <p:sldId id="335" r:id="rId66"/>
    <p:sldId id="334" r:id="rId67"/>
    <p:sldId id="280"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8D98"/>
    <a:srgbClr val="92C3CC"/>
    <a:srgbClr val="608094"/>
    <a:srgbClr val="869BA0"/>
    <a:srgbClr val="82D7F2"/>
    <a:srgbClr val="7AE0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04" autoAdjust="0"/>
    <p:restoredTop sz="94660"/>
  </p:normalViewPr>
  <p:slideViewPr>
    <p:cSldViewPr snapToGrid="0">
      <p:cViewPr varScale="1">
        <p:scale>
          <a:sx n="70" d="100"/>
          <a:sy n="70" d="100"/>
        </p:scale>
        <p:origin x="96"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image" Target="../media/image11.jpg"/><Relationship Id="rId1" Type="http://schemas.openxmlformats.org/officeDocument/2006/relationships/image" Target="../media/image9.jp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产品一</c:v>
                </c:pt>
              </c:strCache>
            </c:strRef>
          </c:tx>
          <c:spPr>
            <a:blipFill>
              <a:blip xmlns:r="http://schemas.openxmlformats.org/officeDocument/2006/relationships" r:embed="rId1"/>
              <a:stretch>
                <a:fillRect l="-50000" r="-50000"/>
              </a:stretch>
            </a:blipFill>
            <a:ln>
              <a:noFill/>
            </a:ln>
            <a:effectLst>
              <a:outerShdw blurRad="50800" dist="38100" dir="5400000" algn="t" rotWithShape="0">
                <a:prstClr val="black">
                  <a:alpha val="40000"/>
                </a:prstClr>
              </a:outerShdw>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Sheet1!$B$2:$B$8</c:f>
              <c:numCache>
                <c:formatCode>General</c:formatCode>
                <c:ptCount val="7"/>
                <c:pt idx="0">
                  <c:v>62</c:v>
                </c:pt>
                <c:pt idx="1">
                  <c:v>67</c:v>
                </c:pt>
                <c:pt idx="2">
                  <c:v>84</c:v>
                </c:pt>
                <c:pt idx="3">
                  <c:v>61</c:v>
                </c:pt>
                <c:pt idx="4">
                  <c:v>59</c:v>
                </c:pt>
                <c:pt idx="5">
                  <c:v>89</c:v>
                </c:pt>
                <c:pt idx="6">
                  <c:v>100</c:v>
                </c:pt>
              </c:numCache>
            </c:numRef>
          </c:val>
          <c:extLst xmlns:c16r2="http://schemas.microsoft.com/office/drawing/2015/06/chart">
            <c:ext xmlns:c16="http://schemas.microsoft.com/office/drawing/2014/chart" uri="{C3380CC4-5D6E-409C-BE32-E72D297353CC}">
              <c16:uniqueId val="{00000000-DDA7-4E07-993E-77128928D04C}"/>
            </c:ext>
          </c:extLst>
        </c:ser>
        <c:ser>
          <c:idx val="1"/>
          <c:order val="1"/>
          <c:tx>
            <c:strRef>
              <c:f>Sheet1!$C$1</c:f>
              <c:strCache>
                <c:ptCount val="1"/>
                <c:pt idx="0">
                  <c:v>产品二</c:v>
                </c:pt>
              </c:strCache>
            </c:strRef>
          </c:tx>
          <c:spPr>
            <a:blipFill>
              <a:blip xmlns:r="http://schemas.openxmlformats.org/officeDocument/2006/relationships" r:embed="rId2"/>
              <a:stretch>
                <a:fillRect l="-50000" r="-50000"/>
              </a:stretch>
            </a:blipFill>
            <a:ln>
              <a:noFill/>
            </a:ln>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Sheet1!$C$2:$C$8</c:f>
              <c:numCache>
                <c:formatCode>General</c:formatCode>
                <c:ptCount val="7"/>
                <c:pt idx="0">
                  <c:v>56</c:v>
                </c:pt>
                <c:pt idx="1">
                  <c:v>48</c:v>
                </c:pt>
                <c:pt idx="2">
                  <c:v>55</c:v>
                </c:pt>
                <c:pt idx="3">
                  <c:v>77</c:v>
                </c:pt>
                <c:pt idx="4">
                  <c:v>63</c:v>
                </c:pt>
                <c:pt idx="5">
                  <c:v>68</c:v>
                </c:pt>
                <c:pt idx="6">
                  <c:v>80</c:v>
                </c:pt>
              </c:numCache>
            </c:numRef>
          </c:val>
          <c:extLst xmlns:c16r2="http://schemas.microsoft.com/office/drawing/2015/06/chart">
            <c:ext xmlns:c16="http://schemas.microsoft.com/office/drawing/2014/chart" uri="{C3380CC4-5D6E-409C-BE32-E72D297353CC}">
              <c16:uniqueId val="{00000001-DDA7-4E07-993E-77128928D04C}"/>
            </c:ext>
          </c:extLst>
        </c:ser>
        <c:dLbls>
          <c:showLegendKey val="0"/>
          <c:showVal val="0"/>
          <c:showCatName val="0"/>
          <c:showSerName val="0"/>
          <c:showPercent val="0"/>
          <c:showBubbleSize val="0"/>
        </c:dLbls>
        <c:axId val="280058480"/>
        <c:axId val="280059040"/>
      </c:areaChart>
      <c:lineChart>
        <c:grouping val="stacked"/>
        <c:varyColors val="0"/>
        <c:ser>
          <c:idx val="2"/>
          <c:order val="2"/>
          <c:tx>
            <c:strRef>
              <c:f>Sheet1!$D$1</c:f>
              <c:strCache>
                <c:ptCount val="1"/>
                <c:pt idx="0">
                  <c:v>总计</c:v>
                </c:pt>
              </c:strCache>
            </c:strRef>
          </c:tx>
          <c:spPr>
            <a:ln w="57150" cap="flat">
              <a:solidFill>
                <a:srgbClr val="869BA0"/>
              </a:solidFill>
              <a:round/>
            </a:ln>
            <a:effectLst>
              <a:outerShdw blurRad="50800" dist="38100" dir="5400000" algn="t" rotWithShape="0">
                <a:prstClr val="black">
                  <a:alpha val="40000"/>
                </a:prstClr>
              </a:outerShdw>
            </a:effectLst>
          </c:spPr>
          <c:marker>
            <c:symbol val="circle"/>
            <c:size val="5"/>
            <c:spPr>
              <a:solidFill>
                <a:schemeClr val="bg1">
                  <a:lumMod val="75000"/>
                </a:schemeClr>
              </a:solidFill>
              <a:ln w="76200">
                <a:solidFill>
                  <a:srgbClr val="869BA0"/>
                </a:solidFill>
              </a:ln>
              <a:effectLst>
                <a:outerShdw blurRad="50800" dist="38100" dir="5400000" algn="t" rotWithShape="0">
                  <a:prstClr val="black">
                    <a:alpha val="40000"/>
                  </a:prstClr>
                </a:outerShdw>
              </a:effectLst>
            </c:spPr>
          </c:marker>
          <c:cat>
            <c:strRef>
              <c:f>Sheet1!$A$2:$A$8</c:f>
              <c:strCache>
                <c:ptCount val="7"/>
                <c:pt idx="0">
                  <c:v>一月</c:v>
                </c:pt>
                <c:pt idx="1">
                  <c:v>二月</c:v>
                </c:pt>
                <c:pt idx="2">
                  <c:v>三月</c:v>
                </c:pt>
                <c:pt idx="3">
                  <c:v>四月</c:v>
                </c:pt>
                <c:pt idx="4">
                  <c:v>五月</c:v>
                </c:pt>
                <c:pt idx="5">
                  <c:v>六月</c:v>
                </c:pt>
                <c:pt idx="6">
                  <c:v>七月</c:v>
                </c:pt>
              </c:strCache>
            </c:strRef>
          </c:cat>
          <c:val>
            <c:numRef>
              <c:f>Sheet1!$D$2:$D$8</c:f>
              <c:numCache>
                <c:formatCode>General</c:formatCode>
                <c:ptCount val="7"/>
                <c:pt idx="0">
                  <c:v>118</c:v>
                </c:pt>
                <c:pt idx="1">
                  <c:v>115</c:v>
                </c:pt>
                <c:pt idx="2">
                  <c:v>139</c:v>
                </c:pt>
                <c:pt idx="3">
                  <c:v>138</c:v>
                </c:pt>
                <c:pt idx="4">
                  <c:v>122</c:v>
                </c:pt>
                <c:pt idx="5">
                  <c:v>157</c:v>
                </c:pt>
                <c:pt idx="6">
                  <c:v>180</c:v>
                </c:pt>
              </c:numCache>
            </c:numRef>
          </c:val>
          <c:smooth val="0"/>
          <c:extLst xmlns:c16r2="http://schemas.microsoft.com/office/drawing/2015/06/chart">
            <c:ext xmlns:c16="http://schemas.microsoft.com/office/drawing/2014/chart" uri="{C3380CC4-5D6E-409C-BE32-E72D297353CC}">
              <c16:uniqueId val="{00000002-DDA7-4E07-993E-77128928D04C}"/>
            </c:ext>
          </c:extLst>
        </c:ser>
        <c:dLbls>
          <c:showLegendKey val="0"/>
          <c:showVal val="0"/>
          <c:showCatName val="0"/>
          <c:showSerName val="0"/>
          <c:showPercent val="0"/>
          <c:showBubbleSize val="0"/>
        </c:dLbls>
        <c:marker val="1"/>
        <c:smooth val="0"/>
        <c:axId val="280058480"/>
        <c:axId val="280059040"/>
      </c:lineChart>
      <c:catAx>
        <c:axId val="280058480"/>
        <c:scaling>
          <c:orientation val="minMax"/>
        </c:scaling>
        <c:delete val="1"/>
        <c:axPos val="b"/>
        <c:numFmt formatCode="General" sourceLinked="1"/>
        <c:majorTickMark val="none"/>
        <c:minorTickMark val="none"/>
        <c:tickLblPos val="nextTo"/>
        <c:crossAx val="280059040"/>
        <c:crosses val="autoZero"/>
        <c:auto val="1"/>
        <c:lblAlgn val="ctr"/>
        <c:lblOffset val="100"/>
        <c:noMultiLvlLbl val="0"/>
      </c:catAx>
      <c:valAx>
        <c:axId val="280059040"/>
        <c:scaling>
          <c:orientation val="minMax"/>
        </c:scaling>
        <c:delete val="1"/>
        <c:axPos val="l"/>
        <c:numFmt formatCode="General" sourceLinked="1"/>
        <c:majorTickMark val="none"/>
        <c:minorTickMark val="none"/>
        <c:tickLblPos val="nextTo"/>
        <c:crossAx val="280058480"/>
        <c:crosses val="autoZero"/>
        <c:crossBetween val="between"/>
      </c:valAx>
      <c:spPr>
        <a:noFill/>
        <a:ln w="25400">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CA1E5-8CB6-4281-96F2-0D837EB0938E}" type="datetimeFigureOut">
              <a:rPr lang="zh-CN" altLang="en-US" smtClean="0"/>
              <a:t>2017/11/16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C1E3-B141-4A36-9B08-A5E30C3D6C63}" type="slidenum">
              <a:rPr lang="zh-CN" altLang="en-US" smtClean="0"/>
              <a:t>‹#›</a:t>
            </a:fld>
            <a:endParaRPr lang="zh-CN" altLang="en-US"/>
          </a:p>
        </p:txBody>
      </p:sp>
    </p:spTree>
    <p:extLst>
      <p:ext uri="{BB962C8B-B14F-4D97-AF65-F5344CB8AC3E}">
        <p14:creationId xmlns:p14="http://schemas.microsoft.com/office/powerpoint/2010/main" val="179569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a:t>
            </a:fld>
            <a:endParaRPr lang="zh-CN" altLang="en-US"/>
          </a:p>
        </p:txBody>
      </p:sp>
    </p:spTree>
    <p:extLst>
      <p:ext uri="{BB962C8B-B14F-4D97-AF65-F5344CB8AC3E}">
        <p14:creationId xmlns:p14="http://schemas.microsoft.com/office/powerpoint/2010/main" val="63276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10</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11</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12</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13</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14</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15</a:t>
            </a:fld>
            <a:endParaRPr lang="zh-CN" altLang="en-US"/>
          </a:p>
        </p:txBody>
      </p:sp>
    </p:spTree>
    <p:extLst>
      <p:ext uri="{BB962C8B-B14F-4D97-AF65-F5344CB8AC3E}">
        <p14:creationId xmlns:p14="http://schemas.microsoft.com/office/powerpoint/2010/main" val="64408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16</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17</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18</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19</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a:t>
            </a:fld>
            <a:endParaRPr lang="zh-CN" altLang="en-US"/>
          </a:p>
        </p:txBody>
      </p:sp>
    </p:spTree>
    <p:extLst>
      <p:ext uri="{BB962C8B-B14F-4D97-AF65-F5344CB8AC3E}">
        <p14:creationId xmlns:p14="http://schemas.microsoft.com/office/powerpoint/2010/main" val="184590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20</a:t>
            </a:fld>
            <a:endParaRPr lang="zh-CN" altLang="en-US"/>
          </a:p>
        </p:txBody>
      </p:sp>
    </p:spTree>
    <p:extLst>
      <p:ext uri="{BB962C8B-B14F-4D97-AF65-F5344CB8AC3E}">
        <p14:creationId xmlns:p14="http://schemas.microsoft.com/office/powerpoint/2010/main" val="1218074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21</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22</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23</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24</a:t>
            </a:fld>
            <a:endParaRPr lang="zh-CN" altLang="en-US"/>
          </a:p>
        </p:txBody>
      </p:sp>
    </p:spTree>
    <p:extLst>
      <p:ext uri="{BB962C8B-B14F-4D97-AF65-F5344CB8AC3E}">
        <p14:creationId xmlns:p14="http://schemas.microsoft.com/office/powerpoint/2010/main" val="411218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25</a:t>
            </a:fld>
            <a:endParaRPr lang="zh-CN" altLang="en-US"/>
          </a:p>
        </p:txBody>
      </p:sp>
    </p:spTree>
    <p:extLst>
      <p:ext uri="{BB962C8B-B14F-4D97-AF65-F5344CB8AC3E}">
        <p14:creationId xmlns:p14="http://schemas.microsoft.com/office/powerpoint/2010/main" val="62888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26</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27</a:t>
            </a:fld>
            <a:endParaRPr lang="zh-CN" altLang="en-US"/>
          </a:p>
        </p:txBody>
      </p:sp>
    </p:spTree>
    <p:extLst>
      <p:ext uri="{BB962C8B-B14F-4D97-AF65-F5344CB8AC3E}">
        <p14:creationId xmlns:p14="http://schemas.microsoft.com/office/powerpoint/2010/main" val="2021495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28</a:t>
            </a:fld>
            <a:endParaRPr lang="zh-CN" altLang="en-US"/>
          </a:p>
        </p:txBody>
      </p:sp>
    </p:spTree>
    <p:extLst>
      <p:ext uri="{BB962C8B-B14F-4D97-AF65-F5344CB8AC3E}">
        <p14:creationId xmlns:p14="http://schemas.microsoft.com/office/powerpoint/2010/main" val="212370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29</a:t>
            </a:fld>
            <a:endParaRPr lang="zh-CN" altLang="en-US"/>
          </a:p>
        </p:txBody>
      </p:sp>
    </p:spTree>
    <p:extLst>
      <p:ext uri="{BB962C8B-B14F-4D97-AF65-F5344CB8AC3E}">
        <p14:creationId xmlns:p14="http://schemas.microsoft.com/office/powerpoint/2010/main" val="135022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a:t>
            </a:fld>
            <a:endParaRPr lang="zh-CN" altLang="en-US"/>
          </a:p>
        </p:txBody>
      </p:sp>
    </p:spTree>
    <p:extLst>
      <p:ext uri="{BB962C8B-B14F-4D97-AF65-F5344CB8AC3E}">
        <p14:creationId xmlns:p14="http://schemas.microsoft.com/office/powerpoint/2010/main" val="3433941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30</a:t>
            </a:fld>
            <a:endParaRPr lang="zh-CN" altLang="en-US"/>
          </a:p>
        </p:txBody>
      </p:sp>
    </p:spTree>
    <p:extLst>
      <p:ext uri="{BB962C8B-B14F-4D97-AF65-F5344CB8AC3E}">
        <p14:creationId xmlns:p14="http://schemas.microsoft.com/office/powerpoint/2010/main" val="397263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31</a:t>
            </a:fld>
            <a:endParaRPr lang="zh-CN" altLang="en-US"/>
          </a:p>
        </p:txBody>
      </p:sp>
    </p:spTree>
    <p:extLst>
      <p:ext uri="{BB962C8B-B14F-4D97-AF65-F5344CB8AC3E}">
        <p14:creationId xmlns:p14="http://schemas.microsoft.com/office/powerpoint/2010/main" val="3828970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32</a:t>
            </a:fld>
            <a:endParaRPr lang="zh-CN" altLang="en-US"/>
          </a:p>
        </p:txBody>
      </p:sp>
    </p:spTree>
    <p:extLst>
      <p:ext uri="{BB962C8B-B14F-4D97-AF65-F5344CB8AC3E}">
        <p14:creationId xmlns:p14="http://schemas.microsoft.com/office/powerpoint/2010/main" val="3864709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33</a:t>
            </a:fld>
            <a:endParaRPr lang="zh-CN" altLang="en-US"/>
          </a:p>
        </p:txBody>
      </p:sp>
    </p:spTree>
    <p:extLst>
      <p:ext uri="{BB962C8B-B14F-4D97-AF65-F5344CB8AC3E}">
        <p14:creationId xmlns:p14="http://schemas.microsoft.com/office/powerpoint/2010/main" val="2105537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34</a:t>
            </a:fld>
            <a:endParaRPr lang="zh-CN" altLang="en-US"/>
          </a:p>
        </p:txBody>
      </p:sp>
    </p:spTree>
    <p:extLst>
      <p:ext uri="{BB962C8B-B14F-4D97-AF65-F5344CB8AC3E}">
        <p14:creationId xmlns:p14="http://schemas.microsoft.com/office/powerpoint/2010/main" val="1678875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35</a:t>
            </a:fld>
            <a:endParaRPr lang="zh-CN" altLang="en-US"/>
          </a:p>
        </p:txBody>
      </p:sp>
    </p:spTree>
    <p:extLst>
      <p:ext uri="{BB962C8B-B14F-4D97-AF65-F5344CB8AC3E}">
        <p14:creationId xmlns:p14="http://schemas.microsoft.com/office/powerpoint/2010/main" val="368278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36</a:t>
            </a:fld>
            <a:endParaRPr lang="zh-CN" altLang="en-US"/>
          </a:p>
        </p:txBody>
      </p:sp>
    </p:spTree>
    <p:extLst>
      <p:ext uri="{BB962C8B-B14F-4D97-AF65-F5344CB8AC3E}">
        <p14:creationId xmlns:p14="http://schemas.microsoft.com/office/powerpoint/2010/main" val="2302466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37</a:t>
            </a:fld>
            <a:endParaRPr lang="zh-CN" altLang="en-US"/>
          </a:p>
        </p:txBody>
      </p:sp>
    </p:spTree>
    <p:extLst>
      <p:ext uri="{BB962C8B-B14F-4D97-AF65-F5344CB8AC3E}">
        <p14:creationId xmlns:p14="http://schemas.microsoft.com/office/powerpoint/2010/main" val="2326397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38</a:t>
            </a:fld>
            <a:endParaRPr lang="zh-CN" altLang="en-US"/>
          </a:p>
        </p:txBody>
      </p:sp>
    </p:spTree>
    <p:extLst>
      <p:ext uri="{BB962C8B-B14F-4D97-AF65-F5344CB8AC3E}">
        <p14:creationId xmlns:p14="http://schemas.microsoft.com/office/powerpoint/2010/main" val="2182828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39</a:t>
            </a:fld>
            <a:endParaRPr lang="zh-CN" altLang="en-US"/>
          </a:p>
        </p:txBody>
      </p:sp>
    </p:spTree>
    <p:extLst>
      <p:ext uri="{BB962C8B-B14F-4D97-AF65-F5344CB8AC3E}">
        <p14:creationId xmlns:p14="http://schemas.microsoft.com/office/powerpoint/2010/main" val="363783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a:t>
            </a:fld>
            <a:endParaRPr lang="zh-CN" altLang="en-US"/>
          </a:p>
        </p:txBody>
      </p:sp>
    </p:spTree>
    <p:extLst>
      <p:ext uri="{BB962C8B-B14F-4D97-AF65-F5344CB8AC3E}">
        <p14:creationId xmlns:p14="http://schemas.microsoft.com/office/powerpoint/2010/main" val="55108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49</a:t>
            </a:fld>
            <a:endParaRPr lang="zh-CN" altLang="en-US"/>
          </a:p>
        </p:txBody>
      </p:sp>
    </p:spTree>
    <p:extLst>
      <p:ext uri="{BB962C8B-B14F-4D97-AF65-F5344CB8AC3E}">
        <p14:creationId xmlns:p14="http://schemas.microsoft.com/office/powerpoint/2010/main" val="3791919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50</a:t>
            </a:fld>
            <a:endParaRPr lang="zh-CN" altLang="en-US"/>
          </a:p>
        </p:txBody>
      </p:sp>
    </p:spTree>
    <p:extLst>
      <p:ext uri="{BB962C8B-B14F-4D97-AF65-F5344CB8AC3E}">
        <p14:creationId xmlns:p14="http://schemas.microsoft.com/office/powerpoint/2010/main" val="1823048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51</a:t>
            </a:fld>
            <a:endParaRPr lang="zh-CN" altLang="en-US"/>
          </a:p>
        </p:txBody>
      </p:sp>
    </p:spTree>
    <p:extLst>
      <p:ext uri="{BB962C8B-B14F-4D97-AF65-F5344CB8AC3E}">
        <p14:creationId xmlns:p14="http://schemas.microsoft.com/office/powerpoint/2010/main" val="2122079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52</a:t>
            </a:fld>
            <a:endParaRPr lang="zh-CN" altLang="en-US"/>
          </a:p>
        </p:txBody>
      </p:sp>
    </p:spTree>
    <p:extLst>
      <p:ext uri="{BB962C8B-B14F-4D97-AF65-F5344CB8AC3E}">
        <p14:creationId xmlns:p14="http://schemas.microsoft.com/office/powerpoint/2010/main" val="3074391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53</a:t>
            </a:fld>
            <a:endParaRPr lang="zh-CN" altLang="en-US"/>
          </a:p>
        </p:txBody>
      </p:sp>
    </p:spTree>
    <p:extLst>
      <p:ext uri="{BB962C8B-B14F-4D97-AF65-F5344CB8AC3E}">
        <p14:creationId xmlns:p14="http://schemas.microsoft.com/office/powerpoint/2010/main" val="2300722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54</a:t>
            </a:fld>
            <a:endParaRPr lang="zh-CN" altLang="en-US"/>
          </a:p>
        </p:txBody>
      </p:sp>
    </p:spTree>
    <p:extLst>
      <p:ext uri="{BB962C8B-B14F-4D97-AF65-F5344CB8AC3E}">
        <p14:creationId xmlns:p14="http://schemas.microsoft.com/office/powerpoint/2010/main" val="2550177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55</a:t>
            </a:fld>
            <a:endParaRPr lang="zh-CN" altLang="en-US"/>
          </a:p>
        </p:txBody>
      </p:sp>
    </p:spTree>
    <p:extLst>
      <p:ext uri="{BB962C8B-B14F-4D97-AF65-F5344CB8AC3E}">
        <p14:creationId xmlns:p14="http://schemas.microsoft.com/office/powerpoint/2010/main" val="1374250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56</a:t>
            </a:fld>
            <a:endParaRPr lang="zh-CN" altLang="en-US"/>
          </a:p>
        </p:txBody>
      </p:sp>
    </p:spTree>
    <p:extLst>
      <p:ext uri="{BB962C8B-B14F-4D97-AF65-F5344CB8AC3E}">
        <p14:creationId xmlns:p14="http://schemas.microsoft.com/office/powerpoint/2010/main" val="31020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57</a:t>
            </a:fld>
            <a:endParaRPr lang="zh-CN" altLang="en-US"/>
          </a:p>
        </p:txBody>
      </p:sp>
    </p:spTree>
    <p:extLst>
      <p:ext uri="{BB962C8B-B14F-4D97-AF65-F5344CB8AC3E}">
        <p14:creationId xmlns:p14="http://schemas.microsoft.com/office/powerpoint/2010/main" val="3175096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58</a:t>
            </a:fld>
            <a:endParaRPr lang="zh-CN" altLang="en-US"/>
          </a:p>
        </p:txBody>
      </p:sp>
    </p:spTree>
    <p:extLst>
      <p:ext uri="{BB962C8B-B14F-4D97-AF65-F5344CB8AC3E}">
        <p14:creationId xmlns:p14="http://schemas.microsoft.com/office/powerpoint/2010/main" val="1727892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a:t>
            </a:fld>
            <a:endParaRPr lang="zh-CN" altLang="en-US"/>
          </a:p>
        </p:txBody>
      </p:sp>
    </p:spTree>
    <p:extLst>
      <p:ext uri="{BB962C8B-B14F-4D97-AF65-F5344CB8AC3E}">
        <p14:creationId xmlns:p14="http://schemas.microsoft.com/office/powerpoint/2010/main" val="4140014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59</a:t>
            </a:fld>
            <a:endParaRPr lang="zh-CN" altLang="en-US"/>
          </a:p>
        </p:txBody>
      </p:sp>
    </p:spTree>
    <p:extLst>
      <p:ext uri="{BB962C8B-B14F-4D97-AF65-F5344CB8AC3E}">
        <p14:creationId xmlns:p14="http://schemas.microsoft.com/office/powerpoint/2010/main" val="3489515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60</a:t>
            </a:fld>
            <a:endParaRPr lang="zh-CN" altLang="en-US"/>
          </a:p>
        </p:txBody>
      </p:sp>
    </p:spTree>
    <p:extLst>
      <p:ext uri="{BB962C8B-B14F-4D97-AF65-F5344CB8AC3E}">
        <p14:creationId xmlns:p14="http://schemas.microsoft.com/office/powerpoint/2010/main" val="2101345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61</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62</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63</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64</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65</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66</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67</a:t>
            </a:fld>
            <a:endParaRPr lang="zh-CN" altLang="en-US"/>
          </a:p>
        </p:txBody>
      </p:sp>
    </p:spTree>
    <p:extLst>
      <p:ext uri="{BB962C8B-B14F-4D97-AF65-F5344CB8AC3E}">
        <p14:creationId xmlns:p14="http://schemas.microsoft.com/office/powerpoint/2010/main" val="157372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a:t>
            </a:fld>
            <a:endParaRPr lang="zh-CN" altLang="en-US"/>
          </a:p>
        </p:txBody>
      </p:sp>
    </p:spTree>
    <p:extLst>
      <p:ext uri="{BB962C8B-B14F-4D97-AF65-F5344CB8AC3E}">
        <p14:creationId xmlns:p14="http://schemas.microsoft.com/office/powerpoint/2010/main" val="3626083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8</a:t>
            </a:fld>
            <a:endParaRPr lang="zh-CN" altLang="en-US"/>
          </a:p>
        </p:txBody>
      </p:sp>
    </p:spTree>
    <p:extLst>
      <p:ext uri="{BB962C8B-B14F-4D97-AF65-F5344CB8AC3E}">
        <p14:creationId xmlns:p14="http://schemas.microsoft.com/office/powerpoint/2010/main" val="12180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9</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293CD5C-CEE9-4D97-8715-760E090B8D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1EC27A21-A1DA-4B1C-875B-5A5928D933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BCBB5AE6-A0D6-433C-B15E-7C86B91156DC}"/>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5" name="页脚占位符 4">
            <a:extLst>
              <a:ext uri="{FF2B5EF4-FFF2-40B4-BE49-F238E27FC236}">
                <a16:creationId xmlns="" xmlns:a16="http://schemas.microsoft.com/office/drawing/2014/main" id="{2272E095-4394-492A-A94E-AA3D33461E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DE5EF804-9305-4BC4-97ED-82F2BE550086}"/>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1130762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DC95F9-FDA7-4FC7-8990-4D02CB7A27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EE483860-B2F9-4B2B-8D0B-6A7023610D7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03694ED3-5717-446B-B669-3E72558B1D9D}"/>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5" name="页脚占位符 4">
            <a:extLst>
              <a:ext uri="{FF2B5EF4-FFF2-40B4-BE49-F238E27FC236}">
                <a16:creationId xmlns="" xmlns:a16="http://schemas.microsoft.com/office/drawing/2014/main" id="{E31619AD-4ACE-4B0C-BA1B-29F0AB1FA3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10A1CB8B-5771-4143-AB8B-7BE243C730B7}"/>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3080063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6478D64F-F7B6-4815-950B-1DF72A3C16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4C554B45-10A1-48EC-B1C6-30B7BAB2537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62170CF-E688-49E1-ABC2-6DCDCFB706FB}"/>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5" name="页脚占位符 4">
            <a:extLst>
              <a:ext uri="{FF2B5EF4-FFF2-40B4-BE49-F238E27FC236}">
                <a16:creationId xmlns="" xmlns:a16="http://schemas.microsoft.com/office/drawing/2014/main" id="{3F7B0FA8-D7B2-45C6-80A4-99174D8D8B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659D55F-2541-4A31-85D5-9FAE10D73993}"/>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8750793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建筑物, 室内, 圆屋顶&#10;&#10;已生成高可信度的说明">
            <a:extLst>
              <a:ext uri="{FF2B5EF4-FFF2-40B4-BE49-F238E27FC236}">
                <a16:creationId xmlns="" xmlns:a16="http://schemas.microsoft.com/office/drawing/2014/main" id="{4CA3AE6A-D968-471C-8633-DFD1F7DB01BD}"/>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237" r="249" b="4987"/>
          <a:stretch/>
        </p:blipFill>
        <p:spPr>
          <a:xfrm>
            <a:off x="0" y="0"/>
            <a:ext cx="12192000" cy="6858000"/>
          </a:xfrm>
          <a:prstGeom prst="rect">
            <a:avLst/>
          </a:prstGeom>
        </p:spPr>
      </p:pic>
      <p:sp>
        <p:nvSpPr>
          <p:cNvPr id="9" name="矩形 8">
            <a:extLst>
              <a:ext uri="{FF2B5EF4-FFF2-40B4-BE49-F238E27FC236}">
                <a16:creationId xmlns="" xmlns:a16="http://schemas.microsoft.com/office/drawing/2014/main" id="{41F17410-C96C-4416-8686-D316A89FE894}"/>
              </a:ext>
            </a:extLst>
          </p:cNvPr>
          <p:cNvSpPr/>
          <p:nvPr userDrawn="1"/>
        </p:nvSpPr>
        <p:spPr>
          <a:xfrm>
            <a:off x="216227" y="207390"/>
            <a:ext cx="11736371" cy="6441060"/>
          </a:xfrm>
          <a:prstGeom prst="rect">
            <a:avLst/>
          </a:prstGeom>
          <a:noFill/>
          <a:ln>
            <a:solidFill>
              <a:srgbClr val="869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78653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图片包含 建筑物&#10;&#10;已生成极高可信度的说明">
            <a:extLst>
              <a:ext uri="{FF2B5EF4-FFF2-40B4-BE49-F238E27FC236}">
                <a16:creationId xmlns="" xmlns:a16="http://schemas.microsoft.com/office/drawing/2014/main" id="{FFACF1F4-5491-4491-BA8B-548E7BBF61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 xmlns:a16="http://schemas.microsoft.com/office/drawing/2014/main" id="{9E2331D7-8DFE-4F81-AD65-954C0BE975DD}"/>
              </a:ext>
            </a:extLst>
          </p:cNvPr>
          <p:cNvSpPr/>
          <p:nvPr userDrawn="1"/>
        </p:nvSpPr>
        <p:spPr>
          <a:xfrm>
            <a:off x="0" y="0"/>
            <a:ext cx="12192000" cy="68580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0B922598-285F-4CAC-9E57-52C2AB8972F1}"/>
              </a:ext>
            </a:extLst>
          </p:cNvPr>
          <p:cNvSpPr/>
          <p:nvPr userDrawn="1"/>
        </p:nvSpPr>
        <p:spPr>
          <a:xfrm>
            <a:off x="216227" y="207390"/>
            <a:ext cx="11736371" cy="64410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98590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BF856B-A14B-48F8-92AD-F879F9CAAD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2E846AAE-5BA6-4BA2-A107-A4D0A608458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C4BC4F48-5420-41AA-AD2E-AF80E6908BC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CE5CD88D-D854-4903-933B-A3A40F5D0F92}"/>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6" name="页脚占位符 5">
            <a:extLst>
              <a:ext uri="{FF2B5EF4-FFF2-40B4-BE49-F238E27FC236}">
                <a16:creationId xmlns="" xmlns:a16="http://schemas.microsoft.com/office/drawing/2014/main" id="{FED8576D-ABBF-4567-82EA-9B2A790A5B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C9132E87-445F-46A7-910C-9FBCA75AEF1F}"/>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290656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AC66353-CD73-4D59-87C9-ADBF4BB379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5D373F3-AA32-40F3-9FE3-AB0A1A98A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02379B51-41BF-490D-BCC3-718DD9EF77A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DA82A0A3-3DFC-4C45-BD6D-D1F3A38AC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C55594F2-C51A-4883-9DB6-71EED8AB31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6E6F5830-D399-4403-B41C-6F36DBCB7F22}"/>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8" name="页脚占位符 7">
            <a:extLst>
              <a:ext uri="{FF2B5EF4-FFF2-40B4-BE49-F238E27FC236}">
                <a16:creationId xmlns="" xmlns:a16="http://schemas.microsoft.com/office/drawing/2014/main" id="{BAACD374-6EA6-4059-BEB5-A7B9C5C69A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F5AF0124-0631-419A-BA8A-B1D80AED938B}"/>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7763123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328B2E8-1D3A-41B3-ACFD-9B21D03184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35C08F4E-D97C-4AE2-8403-166DBC300497}"/>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4" name="页脚占位符 3">
            <a:extLst>
              <a:ext uri="{FF2B5EF4-FFF2-40B4-BE49-F238E27FC236}">
                <a16:creationId xmlns="" xmlns:a16="http://schemas.microsoft.com/office/drawing/2014/main" id="{D87B7861-37BC-4F0A-A854-DB2415E37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6D3E26D0-8D37-42C8-83F6-E1A5B3A05C18}"/>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5172140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7CBD7A96-46EB-46FC-A0A1-43FC6A537B21}"/>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3" name="页脚占位符 2">
            <a:extLst>
              <a:ext uri="{FF2B5EF4-FFF2-40B4-BE49-F238E27FC236}">
                <a16:creationId xmlns="" xmlns:a16="http://schemas.microsoft.com/office/drawing/2014/main" id="{5A60CD7D-AA41-4F23-8F11-D69B565FC5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1C748121-82D9-4196-B6B2-C4E046E82D7C}"/>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901090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6B6D51E-BD52-4CED-A15A-5CC55A6FB2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EF1AF973-D9FE-4382-9607-DE16D98FAE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3783D102-5621-4876-9A66-D65601310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D6A4681E-756D-48C9-8C68-5D37CF5EE207}"/>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6" name="页脚占位符 5">
            <a:extLst>
              <a:ext uri="{FF2B5EF4-FFF2-40B4-BE49-F238E27FC236}">
                <a16:creationId xmlns="" xmlns:a16="http://schemas.microsoft.com/office/drawing/2014/main" id="{2B34EFA4-F7B8-4C9F-82DA-089FE7581B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86E56120-18D1-4E6B-8E97-D20D9443384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7889652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6480D3D-076E-46FB-B02C-59B7C1FC80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F303FA5-1FC1-4836-8C10-DD7D3E344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06117186-EE8D-4F35-B06B-C65FC3D98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E43993A-1B26-4682-AAC6-4CDF60365646}"/>
              </a:ext>
            </a:extLst>
          </p:cNvPr>
          <p:cNvSpPr>
            <a:spLocks noGrp="1"/>
          </p:cNvSpPr>
          <p:nvPr>
            <p:ph type="dt" sz="half" idx="10"/>
          </p:nvPr>
        </p:nvSpPr>
        <p:spPr/>
        <p:txBody>
          <a:bodyPr/>
          <a:lstStyle/>
          <a:p>
            <a:fld id="{DC7B1C79-115E-46A7-99E3-79AF5D1F6191}" type="datetimeFigureOut">
              <a:rPr lang="zh-CN" altLang="en-US" smtClean="0"/>
              <a:t>2017/11/16</a:t>
            </a:fld>
            <a:endParaRPr lang="zh-CN" altLang="en-US"/>
          </a:p>
        </p:txBody>
      </p:sp>
      <p:sp>
        <p:nvSpPr>
          <p:cNvPr id="6" name="页脚占位符 5">
            <a:extLst>
              <a:ext uri="{FF2B5EF4-FFF2-40B4-BE49-F238E27FC236}">
                <a16:creationId xmlns="" xmlns:a16="http://schemas.microsoft.com/office/drawing/2014/main" id="{792353F5-6F22-4D7D-9713-508D10101D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2FB0BF4-5EAB-4206-A569-E3F67C38376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228464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910277B5-1E9F-4DE5-9D45-A4B62C7FB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AC10737-E08B-44B2-BEFE-CC65D7E05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1C903F2-B3C7-419B-AC62-6150C0873E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B1C79-115E-46A7-99E3-79AF5D1F6191}" type="datetimeFigureOut">
              <a:rPr lang="zh-CN" altLang="en-US" smtClean="0"/>
              <a:t>2017/11/16</a:t>
            </a:fld>
            <a:endParaRPr lang="zh-CN" altLang="en-US"/>
          </a:p>
        </p:txBody>
      </p:sp>
      <p:sp>
        <p:nvSpPr>
          <p:cNvPr id="5" name="页脚占位符 4">
            <a:extLst>
              <a:ext uri="{FF2B5EF4-FFF2-40B4-BE49-F238E27FC236}">
                <a16:creationId xmlns="" xmlns:a16="http://schemas.microsoft.com/office/drawing/2014/main" id="{E2918354-425B-4840-8B5B-79450FEAB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8F27D86B-429E-4A97-96D4-7535888C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43439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10;&#10;已生成极高可信度的说明">
            <a:extLst>
              <a:ext uri="{FF2B5EF4-FFF2-40B4-BE49-F238E27FC236}">
                <a16:creationId xmlns="" xmlns:a16="http://schemas.microsoft.com/office/drawing/2014/main" id="{5BB8C070-7EE1-4311-BD0F-3AF85E6D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 xmlns:a16="http://schemas.microsoft.com/office/drawing/2014/main" id="{C999B43F-2907-45FB-AED5-950C0416876E}"/>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 xmlns:a16="http://schemas.microsoft.com/office/drawing/2014/main" id="{4DBF27BE-E5EC-4CEA-BD2E-709763CBF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425" y="1790699"/>
            <a:ext cx="6153150" cy="4252913"/>
          </a:xfrm>
          <a:prstGeom prst="rect">
            <a:avLst/>
          </a:prstGeom>
        </p:spPr>
      </p:pic>
      <p:pic>
        <p:nvPicPr>
          <p:cNvPr id="36" name="图片 35" descr="图片包含 物体, 风车&#10;&#10;已生成极高可信度的说明">
            <a:extLst>
              <a:ext uri="{FF2B5EF4-FFF2-40B4-BE49-F238E27FC236}">
                <a16:creationId xmlns="" xmlns:a16="http://schemas.microsoft.com/office/drawing/2014/main" id="{4604BEFF-48FF-454F-8DB5-AC5650AC5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425" y="490151"/>
            <a:ext cx="6153150" cy="5301049"/>
          </a:xfrm>
          <a:prstGeom prst="rect">
            <a:avLst/>
          </a:prstGeom>
        </p:spPr>
      </p:pic>
      <p:sp>
        <p:nvSpPr>
          <p:cNvPr id="37" name="矩形 36">
            <a:extLst>
              <a:ext uri="{FF2B5EF4-FFF2-40B4-BE49-F238E27FC236}">
                <a16:creationId xmlns="" xmlns:a16="http://schemas.microsoft.com/office/drawing/2014/main" id="{06817463-DADC-4677-BD51-BD7E4B81BF0F}"/>
              </a:ext>
            </a:extLst>
          </p:cNvPr>
          <p:cNvSpPr/>
          <p:nvPr/>
        </p:nvSpPr>
        <p:spPr>
          <a:xfrm>
            <a:off x="3262172" y="2343150"/>
            <a:ext cx="5667656" cy="1015663"/>
          </a:xfrm>
          <a:prstGeom prst="rect">
            <a:avLst/>
          </a:prstGeom>
        </p:spPr>
        <p:txBody>
          <a:bodyPr wrap="square">
            <a:spAutoFit/>
          </a:bodyPr>
          <a:lstStyle/>
          <a:p>
            <a:pPr algn="dist"/>
            <a:r>
              <a:rPr lang="en-US" altLang="zh-CN" sz="6000" b="1" dirty="0" smtClean="0">
                <a:solidFill>
                  <a:schemeClr val="bg1"/>
                </a:solidFill>
                <a:latin typeface="微软雅黑" panose="020B0503020204020204" pitchFamily="34" charset="-122"/>
                <a:ea typeface="微软雅黑" panose="020B0503020204020204" pitchFamily="34" charset="-122"/>
              </a:rPr>
              <a:t>UML</a:t>
            </a:r>
            <a:r>
              <a:rPr lang="zh-CN" altLang="en-US" sz="6000" b="1" dirty="0" smtClean="0">
                <a:solidFill>
                  <a:schemeClr val="bg1"/>
                </a:solidFill>
                <a:latin typeface="微软雅黑" panose="020B0503020204020204" pitchFamily="34" charset="-122"/>
                <a:ea typeface="微软雅黑" panose="020B0503020204020204" pitchFamily="34" charset="-122"/>
              </a:rPr>
              <a:t>基础</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 xmlns:a16="http://schemas.microsoft.com/office/drawing/2014/main" id="{2BA274F8-BAF9-43E8-B636-092722AF4204}"/>
              </a:ext>
            </a:extLst>
          </p:cNvPr>
          <p:cNvSpPr/>
          <p:nvPr/>
        </p:nvSpPr>
        <p:spPr>
          <a:xfrm>
            <a:off x="4646103" y="796791"/>
            <a:ext cx="2899794" cy="1384995"/>
          </a:xfrm>
          <a:prstGeom prst="rect">
            <a:avLst/>
          </a:prstGeom>
        </p:spPr>
        <p:txBody>
          <a:bodyPr wrap="square">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G19</a:t>
            </a:r>
            <a:r>
              <a:rPr lang="zh-CN" altLang="en-US" sz="1400" dirty="0" smtClean="0">
                <a:solidFill>
                  <a:schemeClr val="bg1"/>
                </a:solidFill>
                <a:latin typeface="微软雅黑" panose="020B0503020204020204" pitchFamily="34" charset="-122"/>
                <a:ea typeface="微软雅黑" panose="020B0503020204020204" pitchFamily="34" charset="-122"/>
              </a:rPr>
              <a:t>小组</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成员：孟玉盛</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潘国强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钱智凯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瞿达晨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黄枭帅</a:t>
            </a:r>
          </a:p>
        </p:txBody>
      </p:sp>
      <p:pic>
        <p:nvPicPr>
          <p:cNvPr id="1026" name="Picture 2" descr="C:\Users\PRO551\Desktop\作业\软件需求\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9890" y="-1089218"/>
            <a:ext cx="5486411" cy="54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49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2000"/>
                                        <p:tgtEl>
                                          <p:spTgt spid="36"/>
                                        </p:tgtEl>
                                      </p:cBhvr>
                                    </p:animEffect>
                                    <p:anim calcmode="lin" valueType="num">
                                      <p:cBhvr>
                                        <p:cTn id="21" dur="2000" fill="hold"/>
                                        <p:tgtEl>
                                          <p:spTgt spid="36"/>
                                        </p:tgtEl>
                                        <p:attrNameLst>
                                          <p:attrName>ppt_w</p:attrName>
                                        </p:attrNameLst>
                                      </p:cBhvr>
                                      <p:tavLst>
                                        <p:tav tm="0" fmla="#ppt_w*sin(2.5*pi*$)">
                                          <p:val>
                                            <p:fltVal val="0"/>
                                          </p:val>
                                        </p:tav>
                                        <p:tav tm="100000">
                                          <p:val>
                                            <p:fltVal val="1"/>
                                          </p:val>
                                        </p:tav>
                                      </p:tavLst>
                                    </p:anim>
                                    <p:anim calcmode="lin" valueType="num">
                                      <p:cBhvr>
                                        <p:cTn id="2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3312714"/>
            <a:ext cx="4676918" cy="830997"/>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指两个用例间其中一个用例（基本用例，</a:t>
            </a:r>
            <a:r>
              <a:rPr lang="en-US" altLang="zh-CN" sz="1200" dirty="0">
                <a:solidFill>
                  <a:srgbClr val="728D98"/>
                </a:solidFill>
                <a:latin typeface="微软雅黑" panose="020B0503020204020204" pitchFamily="34" charset="-122"/>
                <a:ea typeface="微软雅黑" panose="020B0503020204020204" pitchFamily="34" charset="-122"/>
              </a:rPr>
              <a:t>Base Use Case</a:t>
            </a:r>
            <a:r>
              <a:rPr lang="zh-CN" altLang="en-US" sz="1200" dirty="0">
                <a:solidFill>
                  <a:srgbClr val="728D98"/>
                </a:solidFill>
                <a:latin typeface="微软雅黑" panose="020B0503020204020204" pitchFamily="34" charset="-122"/>
                <a:ea typeface="微软雅黑" panose="020B0503020204020204" pitchFamily="34" charset="-122"/>
              </a:rPr>
              <a:t>）的行为包含另一个用例（包含用例，</a:t>
            </a:r>
            <a:r>
              <a:rPr lang="en-US" altLang="zh-CN" sz="1200" dirty="0">
                <a:solidFill>
                  <a:srgbClr val="728D98"/>
                </a:solidFill>
                <a:latin typeface="微软雅黑" panose="020B0503020204020204" pitchFamily="34" charset="-122"/>
                <a:ea typeface="微软雅黑" panose="020B0503020204020204" pitchFamily="34" charset="-122"/>
              </a:rPr>
              <a:t>Inclusion Use Case</a:t>
            </a:r>
            <a:r>
              <a:rPr lang="zh-CN" altLang="en-US" sz="1200" dirty="0">
                <a:solidFill>
                  <a:srgbClr val="728D98"/>
                </a:solidFill>
                <a:latin typeface="微软雅黑" panose="020B0503020204020204" pitchFamily="34" charset="-122"/>
                <a:ea typeface="微软雅黑" panose="020B0503020204020204" pitchFamily="34" charset="-122"/>
              </a:rPr>
              <a:t>）的行为。也就是说基本用例会用到包含用例，表示基本用例中重用包含用例中的步骤。包含关系用带虚线的箭头表示，并在线上标有</a:t>
            </a:r>
            <a:r>
              <a:rPr lang="en-US" altLang="zh-CN" sz="1200" dirty="0">
                <a:solidFill>
                  <a:srgbClr val="728D98"/>
                </a:solidFill>
                <a:latin typeface="微软雅黑" panose="020B0503020204020204" pitchFamily="34" charset="-122"/>
                <a:ea typeface="微软雅黑" panose="020B0503020204020204" pitchFamily="34" charset="-122"/>
              </a:rPr>
              <a:t>&lt;&lt;include&gt;&gt;</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包含关系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247334" y="2172599"/>
            <a:ext cx="7715630" cy="3111225"/>
          </a:xfrm>
          <a:prstGeom prst="rect">
            <a:avLst/>
          </a:prstGeom>
        </p:spPr>
      </p:pic>
    </p:spTree>
    <p:extLst>
      <p:ext uri="{BB962C8B-B14F-4D97-AF65-F5344CB8AC3E}">
        <p14:creationId xmlns:p14="http://schemas.microsoft.com/office/powerpoint/2010/main" val="22567563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2331407"/>
            <a:ext cx="4676918" cy="3416320"/>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扩展关系是对基本用例的扩展，基本用例是一个完整的用例，具有完整的功能。有扩展用例的基本用例存在扩展点，当扩展点被激活时子用例才会执行。扩展用例在扩展点上增加新的行为和含义。扩展关系用带虚线的箭头表示，在线上标有</a:t>
            </a:r>
            <a:r>
              <a:rPr lang="en-US" altLang="zh-CN" sz="1200" dirty="0">
                <a:solidFill>
                  <a:srgbClr val="728D98"/>
                </a:solidFill>
                <a:latin typeface="微软雅黑" panose="020B0503020204020204" pitchFamily="34" charset="-122"/>
                <a:ea typeface="微软雅黑" panose="020B0503020204020204" pitchFamily="34" charset="-122"/>
              </a:rPr>
              <a:t>&lt;&lt;extend</a:t>
            </a:r>
            <a:r>
              <a:rPr lang="en-US" altLang="zh-CN" sz="1200" dirty="0" smtClean="0">
                <a:solidFill>
                  <a:srgbClr val="728D98"/>
                </a:solidFill>
                <a:latin typeface="微软雅黑" panose="020B0503020204020204" pitchFamily="34" charset="-122"/>
                <a:ea typeface="微软雅黑" panose="020B0503020204020204" pitchFamily="34" charset="-122"/>
              </a:rPr>
              <a:t>&gt;&gt;</a:t>
            </a:r>
          </a:p>
          <a:p>
            <a:r>
              <a:rPr lang="zh-CN" altLang="en-US" sz="1200" dirty="0">
                <a:solidFill>
                  <a:srgbClr val="728D98"/>
                </a:solidFill>
                <a:latin typeface="微软雅黑" panose="020B0503020204020204" pitchFamily="34" charset="-122"/>
                <a:ea typeface="微软雅黑" panose="020B0503020204020204" pitchFamily="34" charset="-122"/>
              </a:rPr>
              <a:t>扩展关系与包含关系的区别</a:t>
            </a:r>
          </a:p>
          <a:p>
            <a:r>
              <a:rPr lang="zh-CN" altLang="en-US" sz="1200" dirty="0">
                <a:solidFill>
                  <a:srgbClr val="728D98"/>
                </a:solidFill>
                <a:latin typeface="微软雅黑" panose="020B0503020204020204" pitchFamily="34" charset="-122"/>
                <a:ea typeface="微软雅黑" panose="020B0503020204020204" pitchFamily="34" charset="-122"/>
              </a:rPr>
              <a:t>相同点：</a:t>
            </a:r>
          </a:p>
          <a:p>
            <a:r>
              <a:rPr lang="zh-CN" altLang="en-US" sz="1200" dirty="0">
                <a:solidFill>
                  <a:srgbClr val="728D98"/>
                </a:solidFill>
                <a:latin typeface="微软雅黑" panose="020B0503020204020204" pitchFamily="34" charset="-122"/>
                <a:ea typeface="微软雅黑" panose="020B0503020204020204" pitchFamily="34" charset="-122"/>
              </a:rPr>
              <a:t>都是两个用例之间的关系。</a:t>
            </a:r>
          </a:p>
          <a:p>
            <a:r>
              <a:rPr lang="zh-CN" altLang="en-US" sz="1200" dirty="0">
                <a:solidFill>
                  <a:srgbClr val="728D98"/>
                </a:solidFill>
                <a:latin typeface="微软雅黑" panose="020B0503020204020204" pitchFamily="34" charset="-122"/>
                <a:ea typeface="微软雅黑" panose="020B0503020204020204" pitchFamily="34" charset="-122"/>
              </a:rPr>
              <a:t>不同点：</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1</a:t>
            </a:r>
            <a:r>
              <a:rPr lang="zh-CN" altLang="en-US" sz="1200" dirty="0">
                <a:solidFill>
                  <a:srgbClr val="728D98"/>
                </a:solidFill>
                <a:latin typeface="微软雅黑" panose="020B0503020204020204" pitchFamily="34" charset="-122"/>
                <a:ea typeface="微软雅黑" panose="020B0503020204020204" pitchFamily="34" charset="-122"/>
              </a:rPr>
              <a:t>）条件性：</a:t>
            </a:r>
          </a:p>
          <a:p>
            <a:r>
              <a:rPr lang="zh-CN" altLang="en-US" sz="1200" dirty="0">
                <a:solidFill>
                  <a:srgbClr val="728D98"/>
                </a:solidFill>
                <a:latin typeface="微软雅黑" panose="020B0503020204020204" pitchFamily="34" charset="-122"/>
                <a:ea typeface="微软雅黑" panose="020B0503020204020204" pitchFamily="34" charset="-122"/>
              </a:rPr>
              <a:t>包含关系是无条件的</a:t>
            </a:r>
          </a:p>
          <a:p>
            <a:r>
              <a:rPr lang="zh-CN" altLang="en-US" sz="1200" dirty="0">
                <a:solidFill>
                  <a:srgbClr val="728D98"/>
                </a:solidFill>
                <a:latin typeface="微软雅黑" panose="020B0503020204020204" pitchFamily="34" charset="-122"/>
                <a:ea typeface="微软雅黑" panose="020B0503020204020204" pitchFamily="34" charset="-122"/>
              </a:rPr>
              <a:t>扩展关系是有条件的</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2</a:t>
            </a:r>
            <a:r>
              <a:rPr lang="zh-CN" altLang="en-US" sz="1200" dirty="0">
                <a:solidFill>
                  <a:srgbClr val="728D98"/>
                </a:solidFill>
                <a:latin typeface="微软雅黑" panose="020B0503020204020204" pitchFamily="34" charset="-122"/>
                <a:ea typeface="微软雅黑" panose="020B0503020204020204" pitchFamily="34" charset="-122"/>
              </a:rPr>
              <a:t>）插入原则：</a:t>
            </a:r>
          </a:p>
          <a:p>
            <a:r>
              <a:rPr lang="zh-CN" altLang="en-US" sz="1200" dirty="0">
                <a:solidFill>
                  <a:srgbClr val="728D98"/>
                </a:solidFill>
                <a:latin typeface="微软雅黑" panose="020B0503020204020204" pitchFamily="34" charset="-122"/>
                <a:ea typeface="微软雅黑" panose="020B0503020204020204" pitchFamily="34" charset="-122"/>
              </a:rPr>
              <a:t>包含关系中被包含用例的事件流一定插入到及用例中去。</a:t>
            </a:r>
          </a:p>
          <a:p>
            <a:r>
              <a:rPr lang="zh-CN" altLang="en-US" sz="1200" dirty="0">
                <a:solidFill>
                  <a:srgbClr val="728D98"/>
                </a:solidFill>
                <a:latin typeface="微软雅黑" panose="020B0503020204020204" pitchFamily="34" charset="-122"/>
                <a:ea typeface="微软雅黑" panose="020B0503020204020204" pitchFamily="34" charset="-122"/>
              </a:rPr>
              <a:t>扩展关系可以根据一定条件来决定是否将扩展用例的事件流插入到基用例事件流。</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3</a:t>
            </a:r>
            <a:r>
              <a:rPr lang="zh-CN" altLang="en-US" sz="1200" dirty="0">
                <a:solidFill>
                  <a:srgbClr val="728D98"/>
                </a:solidFill>
                <a:latin typeface="微软雅黑" panose="020B0503020204020204" pitchFamily="34" charset="-122"/>
                <a:ea typeface="微软雅黑" panose="020B0503020204020204" pitchFamily="34" charset="-122"/>
              </a:rPr>
              <a:t>）插入点：</a:t>
            </a:r>
          </a:p>
          <a:p>
            <a:r>
              <a:rPr lang="zh-CN" altLang="en-US" sz="1200" dirty="0">
                <a:solidFill>
                  <a:srgbClr val="728D98"/>
                </a:solidFill>
                <a:latin typeface="微软雅黑" panose="020B0503020204020204" pitchFamily="34" charset="-122"/>
                <a:ea typeface="微软雅黑" panose="020B0503020204020204" pitchFamily="34" charset="-122"/>
              </a:rPr>
              <a:t>包含关系中插入点只有一个。</a:t>
            </a:r>
          </a:p>
          <a:p>
            <a:r>
              <a:rPr lang="zh-CN" altLang="en-US" sz="1200" dirty="0">
                <a:solidFill>
                  <a:srgbClr val="728D98"/>
                </a:solidFill>
                <a:latin typeface="微软雅黑" panose="020B0503020204020204" pitchFamily="34" charset="-122"/>
                <a:ea typeface="微软雅黑" panose="020B0503020204020204" pitchFamily="34" charset="-122"/>
              </a:rPr>
              <a:t>扩展关系的插入点可以有多个</a:t>
            </a:r>
            <a:r>
              <a:rPr lang="zh-CN" altLang="en-US" sz="1200" dirty="0" smtClean="0">
                <a:solidFill>
                  <a:srgbClr val="728D98"/>
                </a:solidFill>
                <a:latin typeface="微软雅黑" panose="020B0503020204020204" pitchFamily="34" charset="-122"/>
                <a:ea typeface="微软雅黑" panose="020B0503020204020204" pitchFamily="34" charset="-122"/>
              </a:rPr>
              <a:t>。</a:t>
            </a:r>
            <a:endParaRPr lang="zh-CN" altLang="en-US" sz="1200"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扩展关系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842037" y="1968957"/>
            <a:ext cx="6478420" cy="4141219"/>
          </a:xfrm>
          <a:prstGeom prst="rect">
            <a:avLst/>
          </a:prstGeom>
        </p:spPr>
      </p:pic>
    </p:spTree>
    <p:extLst>
      <p:ext uri="{BB962C8B-B14F-4D97-AF65-F5344CB8AC3E}">
        <p14:creationId xmlns:p14="http://schemas.microsoft.com/office/powerpoint/2010/main" val="2830102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3312714"/>
            <a:ext cx="4676918" cy="646331"/>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当多个用例共同拥有一种类似的结构或行为时，可将他们的共性抽象成父用例。子用例是父用例的一种特殊形式，继承父用例的所有结构、行为和关系。泛化关系由带实线的空箭头表示</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泛化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88958" y="1424868"/>
            <a:ext cx="4776247" cy="4725563"/>
          </a:xfrm>
          <a:prstGeom prst="rect">
            <a:avLst/>
          </a:prstGeom>
        </p:spPr>
      </p:pic>
    </p:spTree>
    <p:extLst>
      <p:ext uri="{BB962C8B-B14F-4D97-AF65-F5344CB8AC3E}">
        <p14:creationId xmlns:p14="http://schemas.microsoft.com/office/powerpoint/2010/main" val="27680605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 xmlns:a16="http://schemas.microsoft.com/office/drawing/2014/main" id="{C47758E3-BD91-4100-8C2D-4823C4EC0480}"/>
              </a:ext>
            </a:extLst>
          </p:cNvPr>
          <p:cNvGraphicFramePr/>
          <p:nvPr>
            <p:extLst>
              <p:ext uri="{D42A27DB-BD31-4B8C-83A1-F6EECF244321}">
                <p14:modId xmlns:p14="http://schemas.microsoft.com/office/powerpoint/2010/main" val="830163219"/>
              </p:ext>
            </p:extLst>
          </p:nvPr>
        </p:nvGraphicFramePr>
        <p:xfrm>
          <a:off x="6024880" y="1437594"/>
          <a:ext cx="6020247" cy="426729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 xmlns:a16="http://schemas.microsoft.com/office/drawing/2014/main"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将用例组织起来，把相关的用例放在一个包中</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分组关系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2919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 xmlns:a16="http://schemas.microsoft.com/office/drawing/2014/main" id="{A3A44F5E-E87A-43E4-8231-D74586B0AA42}"/>
              </a:ext>
            </a:extLst>
          </p:cNvPr>
          <p:cNvSpPr/>
          <p:nvPr/>
        </p:nvSpPr>
        <p:spPr>
          <a:xfrm>
            <a:off x="1471569" y="1249080"/>
            <a:ext cx="2121518" cy="1600438"/>
          </a:xfrm>
          <a:prstGeom prst="rect">
            <a:avLst/>
          </a:prstGeom>
        </p:spPr>
        <p:txBody>
          <a:bodyPr wrap="squar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划分一</a:t>
            </a:r>
            <a:r>
              <a:rPr lang="zh-CN" altLang="en-US" sz="1400" dirty="0">
                <a:solidFill>
                  <a:schemeClr val="bg1"/>
                </a:solidFill>
                <a:latin typeface="微软雅黑" panose="020B0503020204020204" pitchFamily="34" charset="-122"/>
                <a:ea typeface="微软雅黑" panose="020B0503020204020204" pitchFamily="34" charset="-122"/>
              </a:rPr>
              <a:t>个系统中的每个</a:t>
            </a:r>
            <a:r>
              <a:rPr lang="zh-CN" altLang="en-US" sz="1400" dirty="0" smtClean="0">
                <a:solidFill>
                  <a:schemeClr val="bg1"/>
                </a:solidFill>
                <a:latin typeface="微软雅黑" panose="020B0503020204020204" pitchFamily="34" charset="-122"/>
                <a:ea typeface="微软雅黑" panose="020B0503020204020204" pitchFamily="34" charset="-122"/>
              </a:rPr>
              <a:t>功能的</a:t>
            </a:r>
            <a:r>
              <a:rPr lang="zh-CN" altLang="en-US" sz="1400" dirty="0">
                <a:solidFill>
                  <a:schemeClr val="bg1"/>
                </a:solidFill>
                <a:latin typeface="微软雅黑" panose="020B0503020204020204" pitchFamily="34" charset="-122"/>
                <a:ea typeface="微软雅黑" panose="020B0503020204020204" pitchFamily="34" charset="-122"/>
              </a:rPr>
              <a:t>所属范围</a:t>
            </a:r>
            <a:r>
              <a:rPr lang="zh-CN" altLang="en-US" sz="1400" dirty="0" smtClean="0">
                <a:solidFill>
                  <a:schemeClr val="bg1"/>
                </a:solidFill>
                <a:latin typeface="微软雅黑" panose="020B0503020204020204" pitchFamily="34" charset="-122"/>
                <a:ea typeface="微软雅黑" panose="020B0503020204020204" pitchFamily="34" charset="-122"/>
              </a:rPr>
              <a:t>。在</a:t>
            </a:r>
            <a:r>
              <a:rPr lang="zh-CN" altLang="en-US" sz="1400" dirty="0">
                <a:solidFill>
                  <a:schemeClr val="bg1"/>
                </a:solidFill>
                <a:latin typeface="微软雅黑" panose="020B0503020204020204" pitchFamily="34" charset="-122"/>
                <a:ea typeface="微软雅黑" panose="020B0503020204020204" pitchFamily="34" charset="-122"/>
              </a:rPr>
              <a:t>决定参与者、设计一个系统、子系统或某个部件的时候，划分系统边界对于决定系统的规模和分配责任是十分重要的。</a:t>
            </a: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系统边界</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 xmlns:a16="http://schemas.microsoft.com/office/drawing/2014/main" id="{A3A44F5E-E87A-43E4-8231-D74586B0AA42}"/>
              </a:ext>
            </a:extLst>
          </p:cNvPr>
          <p:cNvSpPr/>
          <p:nvPr/>
        </p:nvSpPr>
        <p:spPr>
          <a:xfrm>
            <a:off x="4841952" y="2211434"/>
            <a:ext cx="5907823" cy="523220"/>
          </a:xfrm>
          <a:prstGeom prst="rect">
            <a:avLst/>
          </a:prstGeom>
        </p:spPr>
        <p:txBody>
          <a:bodyPr wrap="square">
            <a:spAutoFit/>
          </a:bodyPr>
          <a:lstStyle/>
          <a:p>
            <a:r>
              <a:rPr lang="en-US" altLang="zh-CN" sz="1400" dirty="0">
                <a:solidFill>
                  <a:schemeClr val="accent1"/>
                </a:solidFill>
                <a:latin typeface="微软雅黑" panose="020B0503020204020204" pitchFamily="34" charset="-122"/>
                <a:ea typeface="微软雅黑" panose="020B0503020204020204" pitchFamily="34" charset="-122"/>
              </a:rPr>
              <a:t>UML</a:t>
            </a:r>
            <a:r>
              <a:rPr lang="zh-CN" altLang="en-US" sz="1400" dirty="0">
                <a:solidFill>
                  <a:schemeClr val="accent1"/>
                </a:solidFill>
                <a:latin typeface="微软雅黑" panose="020B0503020204020204" pitchFamily="34" charset="-122"/>
                <a:ea typeface="微软雅黑" panose="020B0503020204020204" pitchFamily="34" charset="-122"/>
              </a:rPr>
              <a:t>中使用矩形框来表达系统的边界，在矩形框的左上方防止系统的名字。</a:t>
            </a:r>
            <a:endParaRPr lang="zh-CN" altLang="en-US" sz="1400" dirty="0">
              <a:solidFill>
                <a:srgbClr val="92C3CC"/>
              </a:solidFill>
              <a:latin typeface="微软雅黑" panose="020B0503020204020204" pitchFamily="34" charset="-122"/>
              <a:ea typeface="微软雅黑" panose="020B0503020204020204" pitchFamily="34" charset="-122"/>
            </a:endParaRPr>
          </a:p>
        </p:txBody>
      </p:sp>
      <p:pic>
        <p:nvPicPr>
          <p:cNvPr id="4098" name="Picture 2" descr="http://img.blog.csdn.net/20160611200301703?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512" y="3427920"/>
            <a:ext cx="46767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13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0"/>
                                        </p:tgtEl>
                                        <p:attrNameLst>
                                          <p:attrName>ppt_y</p:attrName>
                                        </p:attrNameLst>
                                      </p:cBhvr>
                                      <p:tavLst>
                                        <p:tav tm="0">
                                          <p:val>
                                            <p:strVal val="#ppt_y"/>
                                          </p:val>
                                        </p:tav>
                                        <p:tav tm="100000">
                                          <p:val>
                                            <p:strVal val="#ppt_y"/>
                                          </p:val>
                                        </p:tav>
                                      </p:tavLst>
                                    </p:anim>
                                    <p:anim calcmode="lin" valueType="num">
                                      <p:cBhvr>
                                        <p:cTn id="1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0"/>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42" presetClass="entr" presetSubtype="0"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1000"/>
                                        <p:tgtEl>
                                          <p:spTgt spid="4098"/>
                                        </p:tgtEl>
                                      </p:cBhvr>
                                    </p:animEffect>
                                    <p:anim calcmode="lin" valueType="num">
                                      <p:cBhvr>
                                        <p:cTn id="23" dur="1000" fill="hold"/>
                                        <p:tgtEl>
                                          <p:spTgt spid="4098"/>
                                        </p:tgtEl>
                                        <p:attrNameLst>
                                          <p:attrName>ppt_x</p:attrName>
                                        </p:attrNameLst>
                                      </p:cBhvr>
                                      <p:tavLst>
                                        <p:tav tm="0">
                                          <p:val>
                                            <p:strVal val="#ppt_x"/>
                                          </p:val>
                                        </p:tav>
                                        <p:tav tm="100000">
                                          <p:val>
                                            <p:strVal val="#ppt_x"/>
                                          </p:val>
                                        </p:tav>
                                      </p:tavLst>
                                    </p:anim>
                                    <p:anim calcmode="lin" valueType="num">
                                      <p:cBhvr>
                                        <p:cTn id="24"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2194908" y="1673987"/>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BCFDD143-CF1B-48B0-8BDE-AB52AB638EB2}"/>
              </a:ext>
            </a:extLst>
          </p:cNvPr>
          <p:cNvSpPr/>
          <p:nvPr/>
        </p:nvSpPr>
        <p:spPr>
          <a:xfrm>
            <a:off x="1753644" y="2849280"/>
            <a:ext cx="2768252" cy="2308324"/>
          </a:xfrm>
          <a:prstGeom prst="rect">
            <a:avLst/>
          </a:prstGeom>
        </p:spPr>
        <p:txBody>
          <a:bodyPr wrap="square">
            <a:spAutoFit/>
          </a:bodyPr>
          <a:lstStyle/>
          <a:p>
            <a:r>
              <a:rPr lang="zh-CN" altLang="en-US" dirty="0">
                <a:solidFill>
                  <a:srgbClr val="92C3CC"/>
                </a:solidFill>
                <a:latin typeface="微软雅黑" panose="020B0503020204020204" pitchFamily="34" charset="-122"/>
                <a:ea typeface="微软雅黑" panose="020B0503020204020204" pitchFamily="34" charset="-122"/>
              </a:rPr>
              <a:t>类图（</a:t>
            </a:r>
            <a:r>
              <a:rPr lang="en-US" altLang="zh-CN" dirty="0">
                <a:solidFill>
                  <a:srgbClr val="92C3CC"/>
                </a:solidFill>
                <a:latin typeface="微软雅黑" panose="020B0503020204020204" pitchFamily="34" charset="-122"/>
                <a:ea typeface="微软雅黑" panose="020B0503020204020204" pitchFamily="34" charset="-122"/>
              </a:rPr>
              <a:t>Class Diagram</a:t>
            </a:r>
            <a:r>
              <a:rPr lang="zh-CN" altLang="en-US" dirty="0">
                <a:solidFill>
                  <a:srgbClr val="92C3CC"/>
                </a:solidFill>
                <a:latin typeface="微软雅黑" panose="020B0503020204020204" pitchFamily="34" charset="-122"/>
                <a:ea typeface="微软雅黑" panose="020B0503020204020204" pitchFamily="34" charset="-122"/>
              </a:rPr>
              <a:t>）</a:t>
            </a:r>
            <a:r>
              <a:rPr lang="en-US" altLang="zh-CN" dirty="0">
                <a:solidFill>
                  <a:srgbClr val="92C3CC"/>
                </a:solidFill>
                <a:latin typeface="微软雅黑" panose="020B0503020204020204" pitchFamily="34" charset="-122"/>
                <a:ea typeface="微软雅黑" panose="020B0503020204020204" pitchFamily="34" charset="-122"/>
              </a:rPr>
              <a:t>: </a:t>
            </a:r>
            <a:r>
              <a:rPr lang="zh-CN" altLang="en-US" dirty="0">
                <a:solidFill>
                  <a:srgbClr val="92C3CC"/>
                </a:solidFill>
                <a:latin typeface="微软雅黑" panose="020B0503020204020204" pitchFamily="34" charset="-122"/>
                <a:ea typeface="微软雅黑" panose="020B0503020204020204" pitchFamily="34" charset="-122"/>
              </a:rPr>
              <a:t>类图是面向对象系统建模中最常用和最重要的图，是定义其它图的基础。类图主要是用来显示系统中的类、接口以及它们之间的静态结构和关系的一种静态模型。</a:t>
            </a:r>
          </a:p>
        </p:txBody>
      </p:sp>
    </p:spTree>
    <p:extLst>
      <p:ext uri="{BB962C8B-B14F-4D97-AF65-F5344CB8AC3E}">
        <p14:creationId xmlns:p14="http://schemas.microsoft.com/office/powerpoint/2010/main" val="4095551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08050" y="1952265"/>
            <a:ext cx="4676918" cy="369332"/>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类的说明</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a16="http://schemas.microsoft.com/office/drawing/2014/main" xmlns="" id="{7A43F8F2-C6C5-40D9-BB21-78B3A0C61EA5}"/>
              </a:ext>
            </a:extLst>
          </p:cNvPr>
          <p:cNvSpPr txBox="1"/>
          <p:nvPr/>
        </p:nvSpPr>
        <p:spPr>
          <a:xfrm>
            <a:off x="908050" y="535158"/>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矩形 2"/>
          <p:cNvSpPr/>
          <p:nvPr/>
        </p:nvSpPr>
        <p:spPr>
          <a:xfrm>
            <a:off x="908050" y="2723041"/>
            <a:ext cx="5455172" cy="923330"/>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类是对一组具有相同属性、操作、关系和语义的对象的抽象。主要包括名称部分（</a:t>
            </a:r>
            <a:r>
              <a:rPr lang="en-US" altLang="zh-CN" dirty="0" smtClean="0">
                <a:solidFill>
                  <a:srgbClr val="728D98"/>
                </a:solidFill>
                <a:latin typeface="微软雅黑" panose="020B0503020204020204" pitchFamily="34" charset="-122"/>
                <a:ea typeface="微软雅黑" panose="020B0503020204020204" pitchFamily="34" charset="-122"/>
              </a:rPr>
              <a:t>Name</a:t>
            </a:r>
            <a:r>
              <a:rPr lang="zh-CN" altLang="en-US" dirty="0" smtClean="0">
                <a:solidFill>
                  <a:srgbClr val="728D98"/>
                </a:solidFill>
                <a:latin typeface="微软雅黑" panose="020B0503020204020204" pitchFamily="34" charset="-122"/>
                <a:ea typeface="微软雅黑" panose="020B0503020204020204" pitchFamily="34" charset="-122"/>
              </a:rPr>
              <a:t>）、属性部分（</a:t>
            </a:r>
            <a:r>
              <a:rPr lang="en-US" altLang="zh-CN" dirty="0" smtClean="0">
                <a:solidFill>
                  <a:srgbClr val="728D98"/>
                </a:solidFill>
                <a:latin typeface="微软雅黑" panose="020B0503020204020204" pitchFamily="34" charset="-122"/>
                <a:ea typeface="微软雅黑" panose="020B0503020204020204" pitchFamily="34" charset="-122"/>
              </a:rPr>
              <a:t>Attribute</a:t>
            </a:r>
            <a:r>
              <a:rPr lang="zh-CN" altLang="en-US" dirty="0" smtClean="0">
                <a:solidFill>
                  <a:srgbClr val="728D98"/>
                </a:solidFill>
                <a:latin typeface="微软雅黑" panose="020B0503020204020204" pitchFamily="34" charset="-122"/>
                <a:ea typeface="微软雅黑" panose="020B0503020204020204" pitchFamily="34" charset="-122"/>
              </a:rPr>
              <a:t>）和操作部分（</a:t>
            </a:r>
            <a:r>
              <a:rPr lang="en-US" altLang="zh-CN" dirty="0" smtClean="0">
                <a:solidFill>
                  <a:srgbClr val="728D98"/>
                </a:solidFill>
                <a:latin typeface="微软雅黑" panose="020B0503020204020204" pitchFamily="34" charset="-122"/>
                <a:ea typeface="微软雅黑" panose="020B0503020204020204" pitchFamily="34" charset="-122"/>
              </a:rPr>
              <a:t>Operation)</a:t>
            </a:r>
            <a:r>
              <a:rPr lang="zh-CN" altLang="en-US" dirty="0" smtClean="0">
                <a:solidFill>
                  <a:srgbClr val="728D98"/>
                </a:solidFill>
                <a:latin typeface="微软雅黑" panose="020B0503020204020204" pitchFamily="34" charset="-122"/>
                <a:ea typeface="微软雅黑" panose="020B0503020204020204" pitchFamily="34" charset="-122"/>
              </a:rPr>
              <a:t>。</a:t>
            </a:r>
            <a:endParaRPr lang="zh-CN" altLang="en-US" dirty="0">
              <a:solidFill>
                <a:srgbClr val="728D9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363222" y="3646371"/>
            <a:ext cx="1104762" cy="1952381"/>
          </a:xfrm>
          <a:prstGeom prst="rect">
            <a:avLst/>
          </a:prstGeom>
        </p:spPr>
      </p:pic>
    </p:spTree>
    <p:extLst>
      <p:ext uri="{BB962C8B-B14F-4D97-AF65-F5344CB8AC3E}">
        <p14:creationId xmlns:p14="http://schemas.microsoft.com/office/powerpoint/2010/main" val="16317185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08050" y="1952265"/>
            <a:ext cx="4676918" cy="1477328"/>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对象图描述的是参与交互的各个对象在交互过程中某一时刻的状态。对象图可以被看作是类图在某一时刻的实例。在</a:t>
            </a:r>
            <a:r>
              <a:rPr lang="en-US" altLang="zh-CN" dirty="0" smtClean="0">
                <a:solidFill>
                  <a:srgbClr val="728D98"/>
                </a:solidFill>
                <a:latin typeface="微软雅黑" panose="020B0503020204020204" pitchFamily="34" charset="-122"/>
                <a:ea typeface="微软雅黑" panose="020B0503020204020204" pitchFamily="34" charset="-122"/>
              </a:rPr>
              <a:t>UML</a:t>
            </a:r>
            <a:r>
              <a:rPr lang="zh-CN" altLang="en-US" dirty="0" smtClean="0">
                <a:solidFill>
                  <a:srgbClr val="728D98"/>
                </a:solidFill>
                <a:latin typeface="微软雅黑" panose="020B0503020204020204" pitchFamily="34" charset="-122"/>
                <a:ea typeface="微软雅黑" panose="020B0503020204020204" pitchFamily="34" charset="-122"/>
              </a:rPr>
              <a:t>中，对象图使用的是与类图相同的符号和关系，因为对象就是类的实例。</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a16="http://schemas.microsoft.com/office/drawing/2014/main" xmlns="" id="{7A43F8F2-C6C5-40D9-BB21-78B3A0C61EA5}"/>
              </a:ext>
            </a:extLst>
          </p:cNvPr>
          <p:cNvSpPr txBox="1"/>
          <p:nvPr/>
        </p:nvSpPr>
        <p:spPr>
          <a:xfrm>
            <a:off x="908050" y="535158"/>
            <a:ext cx="2615735"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对象图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84968" y="3429593"/>
            <a:ext cx="1824844" cy="1951317"/>
          </a:xfrm>
          <a:prstGeom prst="rect">
            <a:avLst/>
          </a:prstGeom>
        </p:spPr>
      </p:pic>
    </p:spTree>
    <p:extLst>
      <p:ext uri="{BB962C8B-B14F-4D97-AF65-F5344CB8AC3E}">
        <p14:creationId xmlns:p14="http://schemas.microsoft.com/office/powerpoint/2010/main" val="715824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a16="http://schemas.microsoft.com/office/drawing/2014/main" xmlns="" id="{A3A44F5E-E87A-43E4-8231-D74586B0AA42}"/>
              </a:ext>
            </a:extLst>
          </p:cNvPr>
          <p:cNvSpPr/>
          <p:nvPr/>
        </p:nvSpPr>
        <p:spPr>
          <a:xfrm>
            <a:off x="1471569" y="1249080"/>
            <a:ext cx="2121518" cy="1754326"/>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接口是描述类的行为的一组操作，它也是一个类提供给另一个类的一组操作。接口通常被描述为抽象操作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接口</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5571195" y="2382974"/>
            <a:ext cx="2074637" cy="2089892"/>
          </a:xfrm>
          <a:prstGeom prst="rect">
            <a:avLst/>
          </a:prstGeom>
        </p:spPr>
      </p:pic>
    </p:spTree>
    <p:extLst>
      <p:ext uri="{BB962C8B-B14F-4D97-AF65-F5344CB8AC3E}">
        <p14:creationId xmlns:p14="http://schemas.microsoft.com/office/powerpoint/2010/main" val="1349071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8395706"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26" y="3561735"/>
            <a:ext cx="6153150" cy="4252913"/>
          </a:xfrm>
          <a:prstGeom prst="rect">
            <a:avLst/>
          </a:prstGeom>
          <a:scene3d>
            <a:camera prst="orthographicFront">
              <a:rot lat="0" lon="10800000" rev="0"/>
            </a:camera>
            <a:lightRig rig="threePt" dir="t"/>
          </a:scene3d>
        </p:spPr>
      </p:pic>
      <p:sp>
        <p:nvSpPr>
          <p:cNvPr id="9" name="矩形 8">
            <a:extLst>
              <a:ext uri="{FF2B5EF4-FFF2-40B4-BE49-F238E27FC236}">
                <a16:creationId xmlns:a16="http://schemas.microsoft.com/office/drawing/2014/main" xmlns="" id="{A3A44F5E-E87A-43E4-8231-D74586B0AA42}"/>
              </a:ext>
            </a:extLst>
          </p:cNvPr>
          <p:cNvSpPr/>
          <p:nvPr/>
        </p:nvSpPr>
        <p:spPr>
          <a:xfrm>
            <a:off x="9120790" y="1249080"/>
            <a:ext cx="2121518" cy="1600438"/>
          </a:xfrm>
          <a:prstGeom prst="rect">
            <a:avLst/>
          </a:prstGeom>
        </p:spPr>
        <p:txBody>
          <a:bodyPr wrap="squar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抽象类是包含一种或多种方法的类，它本身不需要构造实例。定义抽象类后，其他类可以对它进行扩充并实现其中的抽象方法，使抽象类具体化。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5877854" y="386457"/>
            <a:ext cx="251785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抽象类</a:t>
            </a:r>
          </a:p>
        </p:txBody>
      </p:sp>
      <p:pic>
        <p:nvPicPr>
          <p:cNvPr id="2" name="图片 1"/>
          <p:cNvPicPr>
            <a:picLocks noChangeAspect="1"/>
          </p:cNvPicPr>
          <p:nvPr/>
        </p:nvPicPr>
        <p:blipFill>
          <a:blip r:embed="rId5"/>
          <a:stretch>
            <a:fillRect/>
          </a:stretch>
        </p:blipFill>
        <p:spPr>
          <a:xfrm>
            <a:off x="2980606" y="1896517"/>
            <a:ext cx="2897248" cy="3062806"/>
          </a:xfrm>
          <a:prstGeom prst="rect">
            <a:avLst/>
          </a:prstGeom>
        </p:spPr>
      </p:pic>
    </p:spTree>
    <p:extLst>
      <p:ext uri="{BB962C8B-B14F-4D97-AF65-F5344CB8AC3E}">
        <p14:creationId xmlns:p14="http://schemas.microsoft.com/office/powerpoint/2010/main" val="8612657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6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10;&#10;已生成极高可信度的说明">
            <a:extLst>
              <a:ext uri="{FF2B5EF4-FFF2-40B4-BE49-F238E27FC236}">
                <a16:creationId xmlns="" xmlns:a16="http://schemas.microsoft.com/office/drawing/2014/main" id="{49587978-4239-4D73-8E5D-9E33A3E3F466}"/>
              </a:ext>
            </a:extLst>
          </p:cNvPr>
          <p:cNvPicPr>
            <a:picLocks noChangeAspect="1"/>
          </p:cNvPicPr>
          <p:nvPr/>
        </p:nvPicPr>
        <p:blipFill rotWithShape="1">
          <a:blip r:embed="rId3">
            <a:extLst>
              <a:ext uri="{28A0092B-C50C-407E-A947-70E740481C1C}">
                <a14:useLocalDpi xmlns:a14="http://schemas.microsoft.com/office/drawing/2010/main" val="0"/>
              </a:ext>
            </a:extLst>
          </a:blip>
          <a:srcRect b="12151"/>
          <a:stretch/>
        </p:blipFill>
        <p:spPr>
          <a:xfrm>
            <a:off x="-122547" y="-1"/>
            <a:ext cx="12490514" cy="6858001"/>
          </a:xfrm>
          <a:prstGeom prst="rect">
            <a:avLst/>
          </a:prstGeom>
        </p:spPr>
      </p:pic>
      <p:sp>
        <p:nvSpPr>
          <p:cNvPr id="6" name="椭圆 5">
            <a:extLst>
              <a:ext uri="{FF2B5EF4-FFF2-40B4-BE49-F238E27FC236}">
                <a16:creationId xmlns="" xmlns:a16="http://schemas.microsoft.com/office/drawing/2014/main" id="{84F320F9-9B80-45DF-9774-8B6769EE054E}"/>
              </a:ext>
            </a:extLst>
          </p:cNvPr>
          <p:cNvSpPr/>
          <p:nvPr/>
        </p:nvSpPr>
        <p:spPr>
          <a:xfrm>
            <a:off x="956075" y="1588741"/>
            <a:ext cx="3912902" cy="391290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a:extLst>
              <a:ext uri="{FF2B5EF4-FFF2-40B4-BE49-F238E27FC236}">
                <a16:creationId xmlns="" xmlns:a16="http://schemas.microsoft.com/office/drawing/2014/main" id="{1733F4E6-919D-4F92-8F4D-6DEAA79C1FC7}"/>
              </a:ext>
            </a:extLst>
          </p:cNvPr>
          <p:cNvGrpSpPr/>
          <p:nvPr/>
        </p:nvGrpSpPr>
        <p:grpSpPr>
          <a:xfrm>
            <a:off x="712647" y="1407795"/>
            <a:ext cx="4297503" cy="4397807"/>
            <a:chOff x="973014" y="1371599"/>
            <a:chExt cx="4520378" cy="4625883"/>
          </a:xfrm>
        </p:grpSpPr>
        <p:grpSp>
          <p:nvGrpSpPr>
            <p:cNvPr id="8" name="组合 7">
              <a:extLst>
                <a:ext uri="{FF2B5EF4-FFF2-40B4-BE49-F238E27FC236}">
                  <a16:creationId xmlns="" xmlns:a16="http://schemas.microsoft.com/office/drawing/2014/main" id="{AE2B29BC-640A-4A7A-BCAF-B8F061E05A81}"/>
                </a:ext>
              </a:extLst>
            </p:cNvPr>
            <p:cNvGrpSpPr/>
            <p:nvPr/>
          </p:nvGrpSpPr>
          <p:grpSpPr>
            <a:xfrm>
              <a:off x="973014" y="1371599"/>
              <a:ext cx="4520378" cy="4625883"/>
              <a:chOff x="973014" y="1371599"/>
              <a:chExt cx="4520378" cy="4625883"/>
            </a:xfrm>
          </p:grpSpPr>
          <p:cxnSp>
            <p:nvCxnSpPr>
              <p:cNvPr id="25" name="直接连接符 24">
                <a:extLst>
                  <a:ext uri="{FF2B5EF4-FFF2-40B4-BE49-F238E27FC236}">
                    <a16:creationId xmlns="" xmlns:a16="http://schemas.microsoft.com/office/drawing/2014/main" id="{442BC1C0-AA16-40A6-8C65-4DAE5573C425}"/>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C58FCFE4-4BA4-4FA7-8EC9-BCA0554EEC9A}"/>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60ECD2AF-F05F-4AFC-A2BE-7F6E2AEB07A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837BAD69-6B8D-4807-9478-84539941F0F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61E21128-1613-4169-AC56-F7D3023ED6EA}"/>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5F36DFC7-BFAF-41B4-8B50-3D81F14D728B}"/>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31D73DB3-69B0-435A-94C2-7C936143C779}"/>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2EBC1C5E-B55A-4823-A451-FDEFB95BFEE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81B9BB27-BF3D-41B3-9993-AC2F9D643AE0}"/>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E4C4CA40-D5AD-4D31-B361-C6CA835735F0}"/>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626FDD3D-CDCC-4405-BA7C-8628C59EB474}"/>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 xmlns:a16="http://schemas.microsoft.com/office/drawing/2014/main" id="{F138DDF1-E129-49E8-9BE3-80497A0C663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FD674035-2C4D-4997-B0E3-C9CDCE758C4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B303631A-9F94-4C33-8597-CAA9BF68B063}"/>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 xmlns:a16="http://schemas.microsoft.com/office/drawing/2014/main" id="{902E2ED1-1B8F-4DFB-9A75-65FE6B31B2E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A6C11B13-F084-4234-A976-C504842CC40A}"/>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07F40D08-DE92-4D20-A103-F5E8430BD4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A7DB8CAE-8551-4776-860C-235DE61995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6DDDFBB4-5C0C-43A9-AA02-BC9DBFD27AB1}"/>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19359618-7C6E-4041-A851-04233BD0CC6A}"/>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1D22017E-F951-4407-8633-481A012D0981}"/>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AC928EE0-6503-45A6-B9AD-F333B4A3254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B66E7964-3E24-49F6-AC50-5F9CED2FC56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98366F37-7493-4902-86A0-E074BCD95917}"/>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24057B2D-E2C5-471D-9D3E-A68271D3375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A3A4B90F-36C7-41AF-A51D-95306820C584}"/>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ADF555E0-EB84-4A32-89C4-A48CFB0AFA0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81F61777-EEEF-4077-AF7A-D15E9E34DB6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18730640-B730-465A-8DA8-BF33688AD08C}"/>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9906D091-3D43-4A9B-AE67-4E79FB8EC30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 xmlns:a16="http://schemas.microsoft.com/office/drawing/2014/main" id="{27DE68EA-BC05-4C9B-BD0D-9DD8F799EB10}"/>
              </a:ext>
            </a:extLst>
          </p:cNvPr>
          <p:cNvSpPr txBox="1"/>
          <p:nvPr/>
        </p:nvSpPr>
        <p:spPr>
          <a:xfrm>
            <a:off x="2022917" y="2868004"/>
            <a:ext cx="1779218" cy="1015663"/>
          </a:xfrm>
          <a:prstGeom prst="rect">
            <a:avLst/>
          </a:prstGeom>
          <a:noFill/>
        </p:spPr>
        <p:txBody>
          <a:bodyPr wrap="square" rtlCol="0">
            <a:spAutoFit/>
          </a:bodyPr>
          <a:lstStyle/>
          <a:p>
            <a:r>
              <a:rPr lang="zh-CN" altLang="en-US" sz="6000" b="1" dirty="0" smtClean="0">
                <a:solidFill>
                  <a:srgbClr val="869BA0"/>
                </a:solidFill>
                <a:latin typeface="微软雅黑" panose="020B0503020204020204" pitchFamily="34" charset="-122"/>
                <a:ea typeface="微软雅黑" panose="020B0503020204020204" pitchFamily="34" charset="-122"/>
              </a:rPr>
              <a:t>目录</a:t>
            </a:r>
            <a:endParaRPr lang="zh-CN" altLang="en-US" sz="6000" b="1" dirty="0">
              <a:solidFill>
                <a:srgbClr val="869BA0"/>
              </a:solidFill>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 xmlns:a16="http://schemas.microsoft.com/office/drawing/2014/main" id="{5134F506-FE77-46A2-B840-576345347D1E}"/>
              </a:ext>
            </a:extLst>
          </p:cNvPr>
          <p:cNvSpPr txBox="1"/>
          <p:nvPr/>
        </p:nvSpPr>
        <p:spPr>
          <a:xfrm>
            <a:off x="8251974" y="513292"/>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用例图</a:t>
            </a:r>
            <a:endParaRPr lang="zh-CN" altLang="en-US" sz="2000" b="1" dirty="0">
              <a:solidFill>
                <a:schemeClr val="bg1"/>
              </a:solidFill>
              <a:latin typeface="Berlin Sans FB Demi" panose="020E0802020502020306" pitchFamily="34" charset="0"/>
            </a:endParaRPr>
          </a:p>
        </p:txBody>
      </p:sp>
      <p:grpSp>
        <p:nvGrpSpPr>
          <p:cNvPr id="186" name="组合 185">
            <a:extLst>
              <a:ext uri="{FF2B5EF4-FFF2-40B4-BE49-F238E27FC236}">
                <a16:creationId xmlns="" xmlns:a16="http://schemas.microsoft.com/office/drawing/2014/main" id="{A25B6999-CE6A-48DC-A91D-B2E70FC0E64A}"/>
              </a:ext>
            </a:extLst>
          </p:cNvPr>
          <p:cNvGrpSpPr/>
          <p:nvPr/>
        </p:nvGrpSpPr>
        <p:grpSpPr>
          <a:xfrm>
            <a:off x="6244105" y="194554"/>
            <a:ext cx="1920377" cy="1965199"/>
            <a:chOff x="6169744" y="816864"/>
            <a:chExt cx="4613163" cy="4720834"/>
          </a:xfrm>
        </p:grpSpPr>
        <p:sp>
          <p:nvSpPr>
            <p:cNvPr id="187" name="椭圆 186">
              <a:extLst>
                <a:ext uri="{FF2B5EF4-FFF2-40B4-BE49-F238E27FC236}">
                  <a16:creationId xmlns="" xmlns:a16="http://schemas.microsoft.com/office/drawing/2014/main" id="{56B73013-7BB7-4C45-A147-7D04A23ACD1E}"/>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8" name="组合 187">
              <a:extLst>
                <a:ext uri="{FF2B5EF4-FFF2-40B4-BE49-F238E27FC236}">
                  <a16:creationId xmlns="" xmlns:a16="http://schemas.microsoft.com/office/drawing/2014/main" id="{F1F3266F-1CA2-43C5-B919-BE6E9796A4BA}"/>
                </a:ext>
              </a:extLst>
            </p:cNvPr>
            <p:cNvGrpSpPr/>
            <p:nvPr/>
          </p:nvGrpSpPr>
          <p:grpSpPr>
            <a:xfrm>
              <a:off x="6169744" y="816864"/>
              <a:ext cx="4613163" cy="4720834"/>
              <a:chOff x="973014" y="1371599"/>
              <a:chExt cx="4520378" cy="4625883"/>
            </a:xfrm>
          </p:grpSpPr>
          <p:grpSp>
            <p:nvGrpSpPr>
              <p:cNvPr id="189" name="组合 188">
                <a:extLst>
                  <a:ext uri="{FF2B5EF4-FFF2-40B4-BE49-F238E27FC236}">
                    <a16:creationId xmlns="" xmlns:a16="http://schemas.microsoft.com/office/drawing/2014/main" id="{18D3C47F-2BAB-4565-96F8-920C41D27C92}"/>
                  </a:ext>
                </a:extLst>
              </p:cNvPr>
              <p:cNvGrpSpPr/>
              <p:nvPr/>
            </p:nvGrpSpPr>
            <p:grpSpPr>
              <a:xfrm>
                <a:off x="973014" y="1371599"/>
                <a:ext cx="4520378" cy="4625883"/>
                <a:chOff x="973014" y="1371599"/>
                <a:chExt cx="4520378" cy="4625883"/>
              </a:xfrm>
            </p:grpSpPr>
            <p:cxnSp>
              <p:nvCxnSpPr>
                <p:cNvPr id="206" name="直接连接符 205">
                  <a:extLst>
                    <a:ext uri="{FF2B5EF4-FFF2-40B4-BE49-F238E27FC236}">
                      <a16:creationId xmlns="" xmlns:a16="http://schemas.microsoft.com/office/drawing/2014/main" id="{BB55EE01-58E0-45FB-839B-FE5C7329518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 xmlns:a16="http://schemas.microsoft.com/office/drawing/2014/main" id="{33065DBA-0036-42D0-9179-5D7F2A2593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 xmlns:a16="http://schemas.microsoft.com/office/drawing/2014/main" id="{FEE691ED-50BB-446E-B4AA-D7FA3FFF285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 xmlns:a16="http://schemas.microsoft.com/office/drawing/2014/main" id="{919326A4-F246-4764-AD0E-B6C8EB43892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 xmlns:a16="http://schemas.microsoft.com/office/drawing/2014/main" id="{FDC3B69E-507B-4684-8D80-8DBC1CD011B8}"/>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 xmlns:a16="http://schemas.microsoft.com/office/drawing/2014/main" id="{C8CFF44D-C3AA-43A9-B6FC-3BD4647824E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 xmlns:a16="http://schemas.microsoft.com/office/drawing/2014/main" id="{44932B89-B188-41F7-844F-CB8ACB87253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 xmlns:a16="http://schemas.microsoft.com/office/drawing/2014/main" id="{36BE9EDD-CCDE-4D96-AF48-26ADD62534C6}"/>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 xmlns:a16="http://schemas.microsoft.com/office/drawing/2014/main" id="{FFB5C830-A2F9-4D1C-BE2E-D449E5035A7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 xmlns:a16="http://schemas.microsoft.com/office/drawing/2014/main" id="{2E2B9717-4C67-41AB-90D2-F17DA7668BAF}"/>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 xmlns:a16="http://schemas.microsoft.com/office/drawing/2014/main" id="{5FE3FC2F-218A-49D9-B800-01691997DBE2}"/>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 xmlns:a16="http://schemas.microsoft.com/office/drawing/2014/main" id="{65643F9C-446A-4B4D-8D6F-5C96AED6F38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 xmlns:a16="http://schemas.microsoft.com/office/drawing/2014/main" id="{FF243B48-A979-4C36-9529-8785221B644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 xmlns:a16="http://schemas.microsoft.com/office/drawing/2014/main" id="{E71C5AB3-D58B-4AA1-AE99-E654FA4C3BDE}"/>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90" name="直接连接符 189">
                <a:extLst>
                  <a:ext uri="{FF2B5EF4-FFF2-40B4-BE49-F238E27FC236}">
                    <a16:creationId xmlns="" xmlns:a16="http://schemas.microsoft.com/office/drawing/2014/main" id="{DB4F5C90-64E0-484C-9145-65594FF0163F}"/>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 xmlns:a16="http://schemas.microsoft.com/office/drawing/2014/main" id="{1B5DBA46-9402-4F3B-AE03-D68FAF5351C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 xmlns:a16="http://schemas.microsoft.com/office/drawing/2014/main" id="{1A82F88B-004E-4B16-82B6-76DDB95641D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 xmlns:a16="http://schemas.microsoft.com/office/drawing/2014/main" id="{9AE65D0D-7E56-40AA-94C6-D489932FD26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 xmlns:a16="http://schemas.microsoft.com/office/drawing/2014/main" id="{6DA72BED-AFDB-4536-969B-DF4F921F518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 xmlns:a16="http://schemas.microsoft.com/office/drawing/2014/main" id="{E1C2C02D-5BF3-437D-94C5-0B3933BD2B6D}"/>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 xmlns:a16="http://schemas.microsoft.com/office/drawing/2014/main" id="{F1A6A7F3-E7CC-4B92-909D-19E26875064F}"/>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 xmlns:a16="http://schemas.microsoft.com/office/drawing/2014/main" id="{CA626BD9-4C1E-4BB9-909D-42BD19F6F196}"/>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 xmlns:a16="http://schemas.microsoft.com/office/drawing/2014/main" id="{8C1DEA42-39FB-4AE1-B219-524FCA9732A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 xmlns:a16="http://schemas.microsoft.com/office/drawing/2014/main" id="{87EE94AF-9A76-4A2D-8ACD-9D06F30599E6}"/>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 xmlns:a16="http://schemas.microsoft.com/office/drawing/2014/main" id="{6A078C41-883D-4648-BED7-592C1E8BFB9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 xmlns:a16="http://schemas.microsoft.com/office/drawing/2014/main" id="{2343C26B-E165-4AAC-A6A1-891BFA13F84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 xmlns:a16="http://schemas.microsoft.com/office/drawing/2014/main" id="{73F2DC08-3216-4ADE-8045-35ADA2AB8AAB}"/>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 xmlns:a16="http://schemas.microsoft.com/office/drawing/2014/main" id="{68099118-9E0D-47C6-AF55-FB6725989EE2}"/>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 xmlns:a16="http://schemas.microsoft.com/office/drawing/2014/main" id="{F2309A9A-054C-4F46-8236-911D822617D2}"/>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 xmlns:a16="http://schemas.microsoft.com/office/drawing/2014/main" id="{D0FCCF5E-8D3B-4591-B3C7-EE85B9DF51B9}"/>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20" name="组合 219">
            <a:extLst>
              <a:ext uri="{FF2B5EF4-FFF2-40B4-BE49-F238E27FC236}">
                <a16:creationId xmlns="" xmlns:a16="http://schemas.microsoft.com/office/drawing/2014/main" id="{9D241325-0C76-4229-8711-A90982B25A91}"/>
              </a:ext>
            </a:extLst>
          </p:cNvPr>
          <p:cNvGrpSpPr/>
          <p:nvPr/>
        </p:nvGrpSpPr>
        <p:grpSpPr>
          <a:xfrm>
            <a:off x="10037296" y="194554"/>
            <a:ext cx="1920377" cy="1965199"/>
            <a:chOff x="6169744" y="816864"/>
            <a:chExt cx="4613163" cy="4720834"/>
          </a:xfrm>
        </p:grpSpPr>
        <p:sp>
          <p:nvSpPr>
            <p:cNvPr id="221" name="椭圆 220">
              <a:extLst>
                <a:ext uri="{FF2B5EF4-FFF2-40B4-BE49-F238E27FC236}">
                  <a16:creationId xmlns="" xmlns:a16="http://schemas.microsoft.com/office/drawing/2014/main" id="{B6B2DDFB-E749-4044-9581-5BB27CA5541E}"/>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2" name="组合 221">
              <a:extLst>
                <a:ext uri="{FF2B5EF4-FFF2-40B4-BE49-F238E27FC236}">
                  <a16:creationId xmlns="" xmlns:a16="http://schemas.microsoft.com/office/drawing/2014/main" id="{F9C818F8-B467-4373-8867-DD32CAC99CDD}"/>
                </a:ext>
              </a:extLst>
            </p:cNvPr>
            <p:cNvGrpSpPr/>
            <p:nvPr/>
          </p:nvGrpSpPr>
          <p:grpSpPr>
            <a:xfrm>
              <a:off x="6169744" y="816864"/>
              <a:ext cx="4613163" cy="4720834"/>
              <a:chOff x="973014" y="1371599"/>
              <a:chExt cx="4520378" cy="4625883"/>
            </a:xfrm>
          </p:grpSpPr>
          <p:grpSp>
            <p:nvGrpSpPr>
              <p:cNvPr id="223" name="组合 222">
                <a:extLst>
                  <a:ext uri="{FF2B5EF4-FFF2-40B4-BE49-F238E27FC236}">
                    <a16:creationId xmlns="" xmlns:a16="http://schemas.microsoft.com/office/drawing/2014/main" id="{32E11B19-1C94-4A08-B363-E344CE215053}"/>
                  </a:ext>
                </a:extLst>
              </p:cNvPr>
              <p:cNvGrpSpPr/>
              <p:nvPr/>
            </p:nvGrpSpPr>
            <p:grpSpPr>
              <a:xfrm>
                <a:off x="973014" y="1371599"/>
                <a:ext cx="4520378" cy="4625883"/>
                <a:chOff x="973014" y="1371599"/>
                <a:chExt cx="4520378" cy="4625883"/>
              </a:xfrm>
            </p:grpSpPr>
            <p:cxnSp>
              <p:nvCxnSpPr>
                <p:cNvPr id="240" name="直接连接符 239">
                  <a:extLst>
                    <a:ext uri="{FF2B5EF4-FFF2-40B4-BE49-F238E27FC236}">
                      <a16:creationId xmlns="" xmlns:a16="http://schemas.microsoft.com/office/drawing/2014/main" id="{DD3428A5-C975-4493-B83B-98E840359ADE}"/>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 xmlns:a16="http://schemas.microsoft.com/office/drawing/2014/main" id="{9D2132C7-1141-4AE9-BCA6-B34520FCCC0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 xmlns:a16="http://schemas.microsoft.com/office/drawing/2014/main" id="{7CDF9DD7-7F31-4DA5-9F55-6767349FBE9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 xmlns:a16="http://schemas.microsoft.com/office/drawing/2014/main" id="{DFB771B1-14E0-4446-8929-0498FFA3878E}"/>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 xmlns:a16="http://schemas.microsoft.com/office/drawing/2014/main" id="{CB4B8D60-0098-4FB7-98F1-1998EFEFB162}"/>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 xmlns:a16="http://schemas.microsoft.com/office/drawing/2014/main" id="{450AAE67-2731-4595-A1D5-1846FE913D16}"/>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 xmlns:a16="http://schemas.microsoft.com/office/drawing/2014/main" id="{A3A96C0F-E3F4-439E-ACC9-521B124AE007}"/>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 xmlns:a16="http://schemas.microsoft.com/office/drawing/2014/main" id="{C9CFD89D-885B-4769-B249-6E186FFB605F}"/>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 xmlns:a16="http://schemas.microsoft.com/office/drawing/2014/main" id="{D6B571AB-D525-4D5D-AC38-4A78FB4903DB}"/>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 xmlns:a16="http://schemas.microsoft.com/office/drawing/2014/main" id="{5CE95B88-49D6-4E10-8B02-B7B7368828E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 xmlns:a16="http://schemas.microsoft.com/office/drawing/2014/main" id="{F3E4309F-3A9F-4E12-9415-1152C4CEDE7D}"/>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 xmlns:a16="http://schemas.microsoft.com/office/drawing/2014/main" id="{4DB7D389-78BE-4AFD-9600-1A6DED50C741}"/>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 xmlns:a16="http://schemas.microsoft.com/office/drawing/2014/main" id="{AEF0EC2F-ABF1-4DF4-AE51-ECA903389D8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 xmlns:a16="http://schemas.microsoft.com/office/drawing/2014/main" id="{A27B6C61-8B58-4E7E-8893-E2A20FEEAA85}"/>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4" name="直接连接符 223">
                <a:extLst>
                  <a:ext uri="{FF2B5EF4-FFF2-40B4-BE49-F238E27FC236}">
                    <a16:creationId xmlns="" xmlns:a16="http://schemas.microsoft.com/office/drawing/2014/main" id="{7706E5EE-4E1C-4FD0-8EE4-2DFCEB34F94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 xmlns:a16="http://schemas.microsoft.com/office/drawing/2014/main" id="{1F61F991-BF58-4B34-9CC2-B35F6B4F935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 xmlns:a16="http://schemas.microsoft.com/office/drawing/2014/main" id="{5094B40A-BCA5-4F1E-A308-6495C930B6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 xmlns:a16="http://schemas.microsoft.com/office/drawing/2014/main" id="{90378075-7D63-439C-8FFA-BF084F0ACB1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 xmlns:a16="http://schemas.microsoft.com/office/drawing/2014/main" id="{9A3D80B0-B7A8-4A2F-A89D-61FB6541FC0D}"/>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 xmlns:a16="http://schemas.microsoft.com/office/drawing/2014/main" id="{00BCDBC2-CCEA-4438-84BE-6F50966C5F1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 xmlns:a16="http://schemas.microsoft.com/office/drawing/2014/main" id="{98B567A6-B896-4AD8-994A-A661D898DB0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 xmlns:a16="http://schemas.microsoft.com/office/drawing/2014/main" id="{5A1EEB59-029A-4E7A-AACB-B38F4CC2499E}"/>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 xmlns:a16="http://schemas.microsoft.com/office/drawing/2014/main" id="{CF9D84A2-BB5F-4348-84FB-B28BEF9E87F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 xmlns:a16="http://schemas.microsoft.com/office/drawing/2014/main" id="{BFC849F3-47EC-4E60-9ABA-B9EB8D5690C2}"/>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 xmlns:a16="http://schemas.microsoft.com/office/drawing/2014/main" id="{DECEA31F-1CD5-407E-B995-F0C696B7A72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 xmlns:a16="http://schemas.microsoft.com/office/drawing/2014/main" id="{B9A14D22-F1D2-440E-ADFF-35D5388C3F47}"/>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 xmlns:a16="http://schemas.microsoft.com/office/drawing/2014/main" id="{3F85E24B-A975-4968-8E49-EC649291CE30}"/>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 xmlns:a16="http://schemas.microsoft.com/office/drawing/2014/main" id="{BD2FBD6B-7B7A-420A-A4F9-00117AD0149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 xmlns:a16="http://schemas.microsoft.com/office/drawing/2014/main" id="{75FEA560-8995-4BA2-AFF2-6E5B61F53E2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 xmlns:a16="http://schemas.microsoft.com/office/drawing/2014/main" id="{DA88605D-84C1-466D-9540-BF5A54B200B4}"/>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4" name="组合 253">
            <a:extLst>
              <a:ext uri="{FF2B5EF4-FFF2-40B4-BE49-F238E27FC236}">
                <a16:creationId xmlns="" xmlns:a16="http://schemas.microsoft.com/office/drawing/2014/main" id="{82C1D23C-A3D1-4962-857C-B58348BEA15A}"/>
              </a:ext>
            </a:extLst>
          </p:cNvPr>
          <p:cNvGrpSpPr/>
          <p:nvPr/>
        </p:nvGrpSpPr>
        <p:grpSpPr>
          <a:xfrm>
            <a:off x="6287564" y="2452216"/>
            <a:ext cx="1920377" cy="1965199"/>
            <a:chOff x="6169744" y="816864"/>
            <a:chExt cx="4613163" cy="4720834"/>
          </a:xfrm>
        </p:grpSpPr>
        <p:sp>
          <p:nvSpPr>
            <p:cNvPr id="255" name="椭圆 254">
              <a:extLst>
                <a:ext uri="{FF2B5EF4-FFF2-40B4-BE49-F238E27FC236}">
                  <a16:creationId xmlns="" xmlns:a16="http://schemas.microsoft.com/office/drawing/2014/main"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6" name="组合 255">
              <a:extLst>
                <a:ext uri="{FF2B5EF4-FFF2-40B4-BE49-F238E27FC236}">
                  <a16:creationId xmlns="" xmlns:a16="http://schemas.microsoft.com/office/drawing/2014/main" id="{3C38FF8C-74C5-453E-B37F-2717DB3B5F44}"/>
                </a:ext>
              </a:extLst>
            </p:cNvPr>
            <p:cNvGrpSpPr/>
            <p:nvPr/>
          </p:nvGrpSpPr>
          <p:grpSpPr>
            <a:xfrm>
              <a:off x="6169744" y="816864"/>
              <a:ext cx="4613163" cy="4720834"/>
              <a:chOff x="973014" y="1371599"/>
              <a:chExt cx="4520378" cy="4625883"/>
            </a:xfrm>
          </p:grpSpPr>
          <p:grpSp>
            <p:nvGrpSpPr>
              <p:cNvPr id="257" name="组合 256">
                <a:extLst>
                  <a:ext uri="{FF2B5EF4-FFF2-40B4-BE49-F238E27FC236}">
                    <a16:creationId xmlns="" xmlns:a16="http://schemas.microsoft.com/office/drawing/2014/main" id="{378A6B35-36C1-4E09-9D2D-AB20991FCCAA}"/>
                  </a:ext>
                </a:extLst>
              </p:cNvPr>
              <p:cNvGrpSpPr/>
              <p:nvPr/>
            </p:nvGrpSpPr>
            <p:grpSpPr>
              <a:xfrm>
                <a:off x="973014" y="1371599"/>
                <a:ext cx="4520378" cy="4625883"/>
                <a:chOff x="973014" y="1371599"/>
                <a:chExt cx="4520378" cy="4625883"/>
              </a:xfrm>
            </p:grpSpPr>
            <p:cxnSp>
              <p:nvCxnSpPr>
                <p:cNvPr id="274" name="直接连接符 273">
                  <a:extLst>
                    <a:ext uri="{FF2B5EF4-FFF2-40B4-BE49-F238E27FC236}">
                      <a16:creationId xmlns="" xmlns:a16="http://schemas.microsoft.com/office/drawing/2014/main"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 xmlns:a16="http://schemas.microsoft.com/office/drawing/2014/main"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 xmlns:a16="http://schemas.microsoft.com/office/drawing/2014/main"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 xmlns:a16="http://schemas.microsoft.com/office/drawing/2014/main"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 xmlns:a16="http://schemas.microsoft.com/office/drawing/2014/main"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 xmlns:a16="http://schemas.microsoft.com/office/drawing/2014/main"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 xmlns:a16="http://schemas.microsoft.com/office/drawing/2014/main"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 xmlns:a16="http://schemas.microsoft.com/office/drawing/2014/main"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 xmlns:a16="http://schemas.microsoft.com/office/drawing/2014/main"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 xmlns:a16="http://schemas.microsoft.com/office/drawing/2014/main"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 xmlns:a16="http://schemas.microsoft.com/office/drawing/2014/main"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 xmlns:a16="http://schemas.microsoft.com/office/drawing/2014/main"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 xmlns:a16="http://schemas.microsoft.com/office/drawing/2014/main"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 xmlns:a16="http://schemas.microsoft.com/office/drawing/2014/main"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58" name="直接连接符 257">
                <a:extLst>
                  <a:ext uri="{FF2B5EF4-FFF2-40B4-BE49-F238E27FC236}">
                    <a16:creationId xmlns="" xmlns:a16="http://schemas.microsoft.com/office/drawing/2014/main"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 xmlns:a16="http://schemas.microsoft.com/office/drawing/2014/main"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 xmlns:a16="http://schemas.microsoft.com/office/drawing/2014/main"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 xmlns:a16="http://schemas.microsoft.com/office/drawing/2014/main"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 xmlns:a16="http://schemas.microsoft.com/office/drawing/2014/main"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 xmlns:a16="http://schemas.microsoft.com/office/drawing/2014/main"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 xmlns:a16="http://schemas.microsoft.com/office/drawing/2014/main"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 xmlns:a16="http://schemas.microsoft.com/office/drawing/2014/main"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 xmlns:a16="http://schemas.microsoft.com/office/drawing/2014/main"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 xmlns:a16="http://schemas.microsoft.com/office/drawing/2014/main"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 xmlns:a16="http://schemas.microsoft.com/office/drawing/2014/main"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 xmlns:a16="http://schemas.microsoft.com/office/drawing/2014/main"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 xmlns:a16="http://schemas.microsoft.com/office/drawing/2014/main"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 xmlns:a16="http://schemas.microsoft.com/office/drawing/2014/main"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 xmlns:a16="http://schemas.microsoft.com/office/drawing/2014/main"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 xmlns:a16="http://schemas.microsoft.com/office/drawing/2014/main"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8" name="组合 287">
            <a:extLst>
              <a:ext uri="{FF2B5EF4-FFF2-40B4-BE49-F238E27FC236}">
                <a16:creationId xmlns="" xmlns:a16="http://schemas.microsoft.com/office/drawing/2014/main" id="{E2F7A57D-96E3-4B8A-A72D-C12B2F5BC64D}"/>
              </a:ext>
            </a:extLst>
          </p:cNvPr>
          <p:cNvGrpSpPr/>
          <p:nvPr/>
        </p:nvGrpSpPr>
        <p:grpSpPr>
          <a:xfrm>
            <a:off x="10151843" y="2381618"/>
            <a:ext cx="1920377" cy="1965199"/>
            <a:chOff x="6169744" y="816864"/>
            <a:chExt cx="4613163" cy="4720834"/>
          </a:xfrm>
        </p:grpSpPr>
        <p:sp>
          <p:nvSpPr>
            <p:cNvPr id="289" name="椭圆 288">
              <a:extLst>
                <a:ext uri="{FF2B5EF4-FFF2-40B4-BE49-F238E27FC236}">
                  <a16:creationId xmlns="" xmlns:a16="http://schemas.microsoft.com/office/drawing/2014/main"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0" name="组合 289">
              <a:extLst>
                <a:ext uri="{FF2B5EF4-FFF2-40B4-BE49-F238E27FC236}">
                  <a16:creationId xmlns="" xmlns:a16="http://schemas.microsoft.com/office/drawing/2014/main" id="{98348620-6B3F-4C88-AB45-9E0725D14735}"/>
                </a:ext>
              </a:extLst>
            </p:cNvPr>
            <p:cNvGrpSpPr/>
            <p:nvPr/>
          </p:nvGrpSpPr>
          <p:grpSpPr>
            <a:xfrm>
              <a:off x="6169744" y="816864"/>
              <a:ext cx="4613163" cy="4720834"/>
              <a:chOff x="973014" y="1371599"/>
              <a:chExt cx="4520378" cy="4625883"/>
            </a:xfrm>
          </p:grpSpPr>
          <p:grpSp>
            <p:nvGrpSpPr>
              <p:cNvPr id="291" name="组合 290">
                <a:extLst>
                  <a:ext uri="{FF2B5EF4-FFF2-40B4-BE49-F238E27FC236}">
                    <a16:creationId xmlns="" xmlns:a16="http://schemas.microsoft.com/office/drawing/2014/main" id="{76078428-5CD7-4B87-9E2E-1B0D0D4574BE}"/>
                  </a:ext>
                </a:extLst>
              </p:cNvPr>
              <p:cNvGrpSpPr/>
              <p:nvPr/>
            </p:nvGrpSpPr>
            <p:grpSpPr>
              <a:xfrm>
                <a:off x="973014" y="1371599"/>
                <a:ext cx="4520378" cy="4625883"/>
                <a:chOff x="973014" y="1371599"/>
                <a:chExt cx="4520378" cy="4625883"/>
              </a:xfrm>
            </p:grpSpPr>
            <p:cxnSp>
              <p:nvCxnSpPr>
                <p:cNvPr id="308" name="直接连接符 307">
                  <a:extLst>
                    <a:ext uri="{FF2B5EF4-FFF2-40B4-BE49-F238E27FC236}">
                      <a16:creationId xmlns="" xmlns:a16="http://schemas.microsoft.com/office/drawing/2014/main"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 xmlns:a16="http://schemas.microsoft.com/office/drawing/2014/main"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 xmlns:a16="http://schemas.microsoft.com/office/drawing/2014/main"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 xmlns:a16="http://schemas.microsoft.com/office/drawing/2014/main"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 xmlns:a16="http://schemas.microsoft.com/office/drawing/2014/main"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 xmlns:a16="http://schemas.microsoft.com/office/drawing/2014/main"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 xmlns:a16="http://schemas.microsoft.com/office/drawing/2014/main"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 xmlns:a16="http://schemas.microsoft.com/office/drawing/2014/main"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 xmlns:a16="http://schemas.microsoft.com/office/drawing/2014/main"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 xmlns:a16="http://schemas.microsoft.com/office/drawing/2014/main"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 xmlns:a16="http://schemas.microsoft.com/office/drawing/2014/main"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 xmlns:a16="http://schemas.microsoft.com/office/drawing/2014/main"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 xmlns:a16="http://schemas.microsoft.com/office/drawing/2014/main"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 xmlns:a16="http://schemas.microsoft.com/office/drawing/2014/main"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92" name="直接连接符 291">
                <a:extLst>
                  <a:ext uri="{FF2B5EF4-FFF2-40B4-BE49-F238E27FC236}">
                    <a16:creationId xmlns="" xmlns:a16="http://schemas.microsoft.com/office/drawing/2014/main"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 xmlns:a16="http://schemas.microsoft.com/office/drawing/2014/main"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 xmlns:a16="http://schemas.microsoft.com/office/drawing/2014/main"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 xmlns:a16="http://schemas.microsoft.com/office/drawing/2014/main"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 xmlns:a16="http://schemas.microsoft.com/office/drawing/2014/main"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 xmlns:a16="http://schemas.microsoft.com/office/drawing/2014/main"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 xmlns:a16="http://schemas.microsoft.com/office/drawing/2014/main"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 xmlns:a16="http://schemas.microsoft.com/office/drawing/2014/main"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 xmlns:a16="http://schemas.microsoft.com/office/drawing/2014/main"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 xmlns:a16="http://schemas.microsoft.com/office/drawing/2014/main"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 xmlns:a16="http://schemas.microsoft.com/office/drawing/2014/main"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 xmlns:a16="http://schemas.microsoft.com/office/drawing/2014/main"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 xmlns:a16="http://schemas.microsoft.com/office/drawing/2014/main"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 xmlns:a16="http://schemas.microsoft.com/office/drawing/2014/main"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 xmlns:a16="http://schemas.microsoft.com/office/drawing/2014/main"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 xmlns:a16="http://schemas.microsoft.com/office/drawing/2014/main"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2" name="文本框 321">
            <a:extLst>
              <a:ext uri="{FF2B5EF4-FFF2-40B4-BE49-F238E27FC236}">
                <a16:creationId xmlns="" xmlns:a16="http://schemas.microsoft.com/office/drawing/2014/main" id="{625E3629-534C-44AB-8008-C4B9A9F9CC43}"/>
              </a:ext>
            </a:extLst>
          </p:cNvPr>
          <p:cNvSpPr txBox="1"/>
          <p:nvPr/>
        </p:nvSpPr>
        <p:spPr>
          <a:xfrm>
            <a:off x="8269114" y="2867794"/>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状态图</a:t>
            </a:r>
            <a:endParaRPr lang="zh-CN" altLang="en-US" sz="2000" b="1" dirty="0">
              <a:solidFill>
                <a:schemeClr val="bg1"/>
              </a:solidFill>
              <a:latin typeface="Berlin Sans FB Demi" panose="020E0802020502020306" pitchFamily="34" charset="0"/>
            </a:endParaRPr>
          </a:p>
        </p:txBody>
      </p:sp>
      <p:sp>
        <p:nvSpPr>
          <p:cNvPr id="323" name="文本框 322">
            <a:extLst>
              <a:ext uri="{FF2B5EF4-FFF2-40B4-BE49-F238E27FC236}">
                <a16:creationId xmlns="" xmlns:a16="http://schemas.microsoft.com/office/drawing/2014/main" id="{62643431-9D75-4312-9402-2FE3BD1354A6}"/>
              </a:ext>
            </a:extLst>
          </p:cNvPr>
          <p:cNvSpPr txBox="1"/>
          <p:nvPr/>
        </p:nvSpPr>
        <p:spPr>
          <a:xfrm>
            <a:off x="9129331" y="3568408"/>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顺序图</a:t>
            </a:r>
            <a:endParaRPr lang="zh-CN" altLang="en-US" sz="2000" b="1" dirty="0">
              <a:solidFill>
                <a:schemeClr val="bg1"/>
              </a:solidFill>
              <a:latin typeface="Berlin Sans FB Demi" panose="020E0802020502020306" pitchFamily="34" charset="0"/>
            </a:endParaRPr>
          </a:p>
        </p:txBody>
      </p:sp>
      <p:sp>
        <p:nvSpPr>
          <p:cNvPr id="324" name="文本框 323">
            <a:extLst>
              <a:ext uri="{FF2B5EF4-FFF2-40B4-BE49-F238E27FC236}">
                <a16:creationId xmlns="" xmlns:a16="http://schemas.microsoft.com/office/drawing/2014/main" id="{3458E2FF-6748-4B76-B3FB-64EF0CFA3DB7}"/>
              </a:ext>
            </a:extLst>
          </p:cNvPr>
          <p:cNvSpPr txBox="1"/>
          <p:nvPr/>
        </p:nvSpPr>
        <p:spPr>
          <a:xfrm>
            <a:off x="9173559" y="1313427"/>
            <a:ext cx="69762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类图</a:t>
            </a:r>
            <a:endParaRPr lang="zh-CN" altLang="en-US" sz="2000" b="1" dirty="0">
              <a:solidFill>
                <a:schemeClr val="bg1"/>
              </a:solidFill>
              <a:latin typeface="Berlin Sans FB Demi" panose="020E0802020502020306" pitchFamily="34" charset="0"/>
            </a:endParaRPr>
          </a:p>
        </p:txBody>
      </p:sp>
      <p:sp>
        <p:nvSpPr>
          <p:cNvPr id="325" name="文本框 324">
            <a:extLst>
              <a:ext uri="{FF2B5EF4-FFF2-40B4-BE49-F238E27FC236}">
                <a16:creationId xmlns="" xmlns:a16="http://schemas.microsoft.com/office/drawing/2014/main" id="{27C0D91D-6076-4DD9-A999-95FA15B23BD2}"/>
              </a:ext>
            </a:extLst>
          </p:cNvPr>
          <p:cNvSpPr txBox="1"/>
          <p:nvPr/>
        </p:nvSpPr>
        <p:spPr>
          <a:xfrm>
            <a:off x="6863444" y="626774"/>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1</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6" name="文本框 325">
            <a:extLst>
              <a:ext uri="{FF2B5EF4-FFF2-40B4-BE49-F238E27FC236}">
                <a16:creationId xmlns="" xmlns:a16="http://schemas.microsoft.com/office/drawing/2014/main" id="{7DB770AA-CBE6-40D8-A883-D51D5267EE4C}"/>
              </a:ext>
            </a:extLst>
          </p:cNvPr>
          <p:cNvSpPr txBox="1"/>
          <p:nvPr/>
        </p:nvSpPr>
        <p:spPr>
          <a:xfrm>
            <a:off x="10662823" y="65265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2</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7" name="文本框 326">
            <a:extLst>
              <a:ext uri="{FF2B5EF4-FFF2-40B4-BE49-F238E27FC236}">
                <a16:creationId xmlns="" xmlns:a16="http://schemas.microsoft.com/office/drawing/2014/main" id="{EF0A8C2F-F1D0-40D5-BE96-E38676059B0B}"/>
              </a:ext>
            </a:extLst>
          </p:cNvPr>
          <p:cNvSpPr txBox="1"/>
          <p:nvPr/>
        </p:nvSpPr>
        <p:spPr>
          <a:xfrm>
            <a:off x="6869350" y="287184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3</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8" name="文本框 327">
            <a:extLst>
              <a:ext uri="{FF2B5EF4-FFF2-40B4-BE49-F238E27FC236}">
                <a16:creationId xmlns="" xmlns:a16="http://schemas.microsoft.com/office/drawing/2014/main" id="{E5C9D7F1-5BDC-4E51-999E-CFAECD8C28AC}"/>
              </a:ext>
            </a:extLst>
          </p:cNvPr>
          <p:cNvSpPr txBox="1"/>
          <p:nvPr/>
        </p:nvSpPr>
        <p:spPr>
          <a:xfrm>
            <a:off x="10768685" y="2802376"/>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4</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grpSp>
        <p:nvGrpSpPr>
          <p:cNvPr id="181" name="组合 180">
            <a:extLst>
              <a:ext uri="{FF2B5EF4-FFF2-40B4-BE49-F238E27FC236}">
                <a16:creationId xmlns="" xmlns:a16="http://schemas.microsoft.com/office/drawing/2014/main" id="{82C1D23C-A3D1-4962-857C-B58348BEA15A}"/>
              </a:ext>
            </a:extLst>
          </p:cNvPr>
          <p:cNvGrpSpPr/>
          <p:nvPr/>
        </p:nvGrpSpPr>
        <p:grpSpPr>
          <a:xfrm>
            <a:off x="6297526" y="4540089"/>
            <a:ext cx="1920377" cy="1965199"/>
            <a:chOff x="6169744" y="816864"/>
            <a:chExt cx="4613163" cy="4720834"/>
          </a:xfrm>
        </p:grpSpPr>
        <p:sp>
          <p:nvSpPr>
            <p:cNvPr id="182" name="椭圆 181">
              <a:extLst>
                <a:ext uri="{FF2B5EF4-FFF2-40B4-BE49-F238E27FC236}">
                  <a16:creationId xmlns="" xmlns:a16="http://schemas.microsoft.com/office/drawing/2014/main"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3" name="组合 182">
              <a:extLst>
                <a:ext uri="{FF2B5EF4-FFF2-40B4-BE49-F238E27FC236}">
                  <a16:creationId xmlns="" xmlns:a16="http://schemas.microsoft.com/office/drawing/2014/main" id="{3C38FF8C-74C5-453E-B37F-2717DB3B5F44}"/>
                </a:ext>
              </a:extLst>
            </p:cNvPr>
            <p:cNvGrpSpPr/>
            <p:nvPr/>
          </p:nvGrpSpPr>
          <p:grpSpPr>
            <a:xfrm>
              <a:off x="6169744" y="816864"/>
              <a:ext cx="4613163" cy="4720834"/>
              <a:chOff x="973014" y="1371599"/>
              <a:chExt cx="4520378" cy="4625883"/>
            </a:xfrm>
          </p:grpSpPr>
          <p:grpSp>
            <p:nvGrpSpPr>
              <p:cNvPr id="184" name="组合 183">
                <a:extLst>
                  <a:ext uri="{FF2B5EF4-FFF2-40B4-BE49-F238E27FC236}">
                    <a16:creationId xmlns="" xmlns:a16="http://schemas.microsoft.com/office/drawing/2014/main" id="{378A6B35-36C1-4E09-9D2D-AB20991FCCAA}"/>
                  </a:ext>
                </a:extLst>
              </p:cNvPr>
              <p:cNvGrpSpPr/>
              <p:nvPr/>
            </p:nvGrpSpPr>
            <p:grpSpPr>
              <a:xfrm>
                <a:off x="973014" y="1371599"/>
                <a:ext cx="4520378" cy="4625883"/>
                <a:chOff x="973014" y="1371599"/>
                <a:chExt cx="4520378" cy="4625883"/>
              </a:xfrm>
            </p:grpSpPr>
            <p:cxnSp>
              <p:nvCxnSpPr>
                <p:cNvPr id="345" name="直接连接符 344">
                  <a:extLst>
                    <a:ext uri="{FF2B5EF4-FFF2-40B4-BE49-F238E27FC236}">
                      <a16:creationId xmlns="" xmlns:a16="http://schemas.microsoft.com/office/drawing/2014/main"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 xmlns:a16="http://schemas.microsoft.com/office/drawing/2014/main"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 xmlns:a16="http://schemas.microsoft.com/office/drawing/2014/main"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 xmlns:a16="http://schemas.microsoft.com/office/drawing/2014/main"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 xmlns:a16="http://schemas.microsoft.com/office/drawing/2014/main"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 xmlns:a16="http://schemas.microsoft.com/office/drawing/2014/main"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 xmlns:a16="http://schemas.microsoft.com/office/drawing/2014/main"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 xmlns:a16="http://schemas.microsoft.com/office/drawing/2014/main"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 xmlns:a16="http://schemas.microsoft.com/office/drawing/2014/main"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 xmlns:a16="http://schemas.microsoft.com/office/drawing/2014/main"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 xmlns:a16="http://schemas.microsoft.com/office/drawing/2014/main"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 xmlns:a16="http://schemas.microsoft.com/office/drawing/2014/main"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 xmlns:a16="http://schemas.microsoft.com/office/drawing/2014/main"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 xmlns:a16="http://schemas.microsoft.com/office/drawing/2014/main"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29" name="直接连接符 328">
                <a:extLst>
                  <a:ext uri="{FF2B5EF4-FFF2-40B4-BE49-F238E27FC236}">
                    <a16:creationId xmlns="" xmlns:a16="http://schemas.microsoft.com/office/drawing/2014/main"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 xmlns:a16="http://schemas.microsoft.com/office/drawing/2014/main"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 xmlns:a16="http://schemas.microsoft.com/office/drawing/2014/main"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 xmlns:a16="http://schemas.microsoft.com/office/drawing/2014/main"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 xmlns:a16="http://schemas.microsoft.com/office/drawing/2014/main"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 xmlns:a16="http://schemas.microsoft.com/office/drawing/2014/main"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 xmlns:a16="http://schemas.microsoft.com/office/drawing/2014/main"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 xmlns:a16="http://schemas.microsoft.com/office/drawing/2014/main"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 xmlns:a16="http://schemas.microsoft.com/office/drawing/2014/main"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 xmlns:a16="http://schemas.microsoft.com/office/drawing/2014/main"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 xmlns:a16="http://schemas.microsoft.com/office/drawing/2014/main"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 xmlns:a16="http://schemas.microsoft.com/office/drawing/2014/main"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 xmlns:a16="http://schemas.microsoft.com/office/drawing/2014/main"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 xmlns:a16="http://schemas.microsoft.com/office/drawing/2014/main"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 xmlns:a16="http://schemas.microsoft.com/office/drawing/2014/main"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 xmlns:a16="http://schemas.microsoft.com/office/drawing/2014/main"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59" name="组合 358">
            <a:extLst>
              <a:ext uri="{FF2B5EF4-FFF2-40B4-BE49-F238E27FC236}">
                <a16:creationId xmlns="" xmlns:a16="http://schemas.microsoft.com/office/drawing/2014/main" id="{E2F7A57D-96E3-4B8A-A72D-C12B2F5BC64D}"/>
              </a:ext>
            </a:extLst>
          </p:cNvPr>
          <p:cNvGrpSpPr/>
          <p:nvPr/>
        </p:nvGrpSpPr>
        <p:grpSpPr>
          <a:xfrm>
            <a:off x="10124487" y="4456789"/>
            <a:ext cx="1920377" cy="1965199"/>
            <a:chOff x="6169744" y="816864"/>
            <a:chExt cx="4613163" cy="4720834"/>
          </a:xfrm>
        </p:grpSpPr>
        <p:sp>
          <p:nvSpPr>
            <p:cNvPr id="360" name="椭圆 359">
              <a:extLst>
                <a:ext uri="{FF2B5EF4-FFF2-40B4-BE49-F238E27FC236}">
                  <a16:creationId xmlns="" xmlns:a16="http://schemas.microsoft.com/office/drawing/2014/main"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1" name="组合 360">
              <a:extLst>
                <a:ext uri="{FF2B5EF4-FFF2-40B4-BE49-F238E27FC236}">
                  <a16:creationId xmlns="" xmlns:a16="http://schemas.microsoft.com/office/drawing/2014/main" id="{98348620-6B3F-4C88-AB45-9E0725D14735}"/>
                </a:ext>
              </a:extLst>
            </p:cNvPr>
            <p:cNvGrpSpPr/>
            <p:nvPr/>
          </p:nvGrpSpPr>
          <p:grpSpPr>
            <a:xfrm>
              <a:off x="6169744" y="816864"/>
              <a:ext cx="4613163" cy="4720834"/>
              <a:chOff x="973014" y="1371599"/>
              <a:chExt cx="4520378" cy="4625883"/>
            </a:xfrm>
          </p:grpSpPr>
          <p:grpSp>
            <p:nvGrpSpPr>
              <p:cNvPr id="362" name="组合 361">
                <a:extLst>
                  <a:ext uri="{FF2B5EF4-FFF2-40B4-BE49-F238E27FC236}">
                    <a16:creationId xmlns="" xmlns:a16="http://schemas.microsoft.com/office/drawing/2014/main" id="{76078428-5CD7-4B87-9E2E-1B0D0D4574BE}"/>
                  </a:ext>
                </a:extLst>
              </p:cNvPr>
              <p:cNvGrpSpPr/>
              <p:nvPr/>
            </p:nvGrpSpPr>
            <p:grpSpPr>
              <a:xfrm>
                <a:off x="973014" y="1371599"/>
                <a:ext cx="4520378" cy="4625883"/>
                <a:chOff x="973014" y="1371599"/>
                <a:chExt cx="4520378" cy="4625883"/>
              </a:xfrm>
            </p:grpSpPr>
            <p:cxnSp>
              <p:nvCxnSpPr>
                <p:cNvPr id="379" name="直接连接符 378">
                  <a:extLst>
                    <a:ext uri="{FF2B5EF4-FFF2-40B4-BE49-F238E27FC236}">
                      <a16:creationId xmlns="" xmlns:a16="http://schemas.microsoft.com/office/drawing/2014/main"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 xmlns:a16="http://schemas.microsoft.com/office/drawing/2014/main"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 xmlns:a16="http://schemas.microsoft.com/office/drawing/2014/main"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 xmlns:a16="http://schemas.microsoft.com/office/drawing/2014/main"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直接连接符 382">
                  <a:extLst>
                    <a:ext uri="{FF2B5EF4-FFF2-40B4-BE49-F238E27FC236}">
                      <a16:creationId xmlns="" xmlns:a16="http://schemas.microsoft.com/office/drawing/2014/main"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直接连接符 383">
                  <a:extLst>
                    <a:ext uri="{FF2B5EF4-FFF2-40B4-BE49-F238E27FC236}">
                      <a16:creationId xmlns="" xmlns:a16="http://schemas.microsoft.com/office/drawing/2014/main"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直接连接符 384">
                  <a:extLst>
                    <a:ext uri="{FF2B5EF4-FFF2-40B4-BE49-F238E27FC236}">
                      <a16:creationId xmlns="" xmlns:a16="http://schemas.microsoft.com/office/drawing/2014/main"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直接连接符 385">
                  <a:extLst>
                    <a:ext uri="{FF2B5EF4-FFF2-40B4-BE49-F238E27FC236}">
                      <a16:creationId xmlns="" xmlns:a16="http://schemas.microsoft.com/office/drawing/2014/main"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 xmlns:a16="http://schemas.microsoft.com/office/drawing/2014/main"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 xmlns:a16="http://schemas.microsoft.com/office/drawing/2014/main"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直接连接符 388">
                  <a:extLst>
                    <a:ext uri="{FF2B5EF4-FFF2-40B4-BE49-F238E27FC236}">
                      <a16:creationId xmlns="" xmlns:a16="http://schemas.microsoft.com/office/drawing/2014/main"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直接连接符 389">
                  <a:extLst>
                    <a:ext uri="{FF2B5EF4-FFF2-40B4-BE49-F238E27FC236}">
                      <a16:creationId xmlns="" xmlns:a16="http://schemas.microsoft.com/office/drawing/2014/main"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 xmlns:a16="http://schemas.microsoft.com/office/drawing/2014/main"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 xmlns:a16="http://schemas.microsoft.com/office/drawing/2014/main"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63" name="直接连接符 362">
                <a:extLst>
                  <a:ext uri="{FF2B5EF4-FFF2-40B4-BE49-F238E27FC236}">
                    <a16:creationId xmlns="" xmlns:a16="http://schemas.microsoft.com/office/drawing/2014/main"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 xmlns:a16="http://schemas.microsoft.com/office/drawing/2014/main"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 xmlns:a16="http://schemas.microsoft.com/office/drawing/2014/main"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 xmlns:a16="http://schemas.microsoft.com/office/drawing/2014/main"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 xmlns:a16="http://schemas.microsoft.com/office/drawing/2014/main"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 xmlns:a16="http://schemas.microsoft.com/office/drawing/2014/main"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 xmlns:a16="http://schemas.microsoft.com/office/drawing/2014/main"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 xmlns:a16="http://schemas.microsoft.com/office/drawing/2014/main"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 xmlns:a16="http://schemas.microsoft.com/office/drawing/2014/main"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 xmlns:a16="http://schemas.microsoft.com/office/drawing/2014/main"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3" name="直接连接符 372">
                <a:extLst>
                  <a:ext uri="{FF2B5EF4-FFF2-40B4-BE49-F238E27FC236}">
                    <a16:creationId xmlns="" xmlns:a16="http://schemas.microsoft.com/office/drawing/2014/main"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直接连接符 373">
                <a:extLst>
                  <a:ext uri="{FF2B5EF4-FFF2-40B4-BE49-F238E27FC236}">
                    <a16:creationId xmlns="" xmlns:a16="http://schemas.microsoft.com/office/drawing/2014/main"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 xmlns:a16="http://schemas.microsoft.com/office/drawing/2014/main"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 xmlns:a16="http://schemas.microsoft.com/office/drawing/2014/main"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直接连接符 376">
                <a:extLst>
                  <a:ext uri="{FF2B5EF4-FFF2-40B4-BE49-F238E27FC236}">
                    <a16:creationId xmlns="" xmlns:a16="http://schemas.microsoft.com/office/drawing/2014/main"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 xmlns:a16="http://schemas.microsoft.com/office/drawing/2014/main"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3" name="文本框 321">
            <a:extLst>
              <a:ext uri="{FF2B5EF4-FFF2-40B4-BE49-F238E27FC236}">
                <a16:creationId xmlns="" xmlns:a16="http://schemas.microsoft.com/office/drawing/2014/main" id="{625E3629-534C-44AB-8008-C4B9A9F9CC43}"/>
              </a:ext>
            </a:extLst>
          </p:cNvPr>
          <p:cNvSpPr txBox="1"/>
          <p:nvPr/>
        </p:nvSpPr>
        <p:spPr>
          <a:xfrm>
            <a:off x="8195867" y="4980951"/>
            <a:ext cx="2236510"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通信图（协作图）</a:t>
            </a:r>
            <a:endParaRPr lang="zh-CN" altLang="en-US" sz="2000" b="1" dirty="0">
              <a:solidFill>
                <a:schemeClr val="bg1"/>
              </a:solidFill>
              <a:latin typeface="Berlin Sans FB Demi" panose="020E0802020502020306" pitchFamily="34" charset="0"/>
            </a:endParaRPr>
          </a:p>
        </p:txBody>
      </p:sp>
      <p:sp>
        <p:nvSpPr>
          <p:cNvPr id="394" name="文本框 322">
            <a:extLst>
              <a:ext uri="{FF2B5EF4-FFF2-40B4-BE49-F238E27FC236}">
                <a16:creationId xmlns="" xmlns:a16="http://schemas.microsoft.com/office/drawing/2014/main" id="{62643431-9D75-4312-9402-2FE3BD1354A6}"/>
              </a:ext>
            </a:extLst>
          </p:cNvPr>
          <p:cNvSpPr txBox="1"/>
          <p:nvPr/>
        </p:nvSpPr>
        <p:spPr>
          <a:xfrm>
            <a:off x="9129275" y="5733340"/>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部署图</a:t>
            </a:r>
            <a:endParaRPr lang="zh-CN" altLang="en-US" sz="2000" b="1" dirty="0">
              <a:solidFill>
                <a:schemeClr val="bg1"/>
              </a:solidFill>
              <a:latin typeface="Berlin Sans FB Demi" panose="020E0802020502020306" pitchFamily="34" charset="0"/>
            </a:endParaRPr>
          </a:p>
        </p:txBody>
      </p:sp>
      <p:sp>
        <p:nvSpPr>
          <p:cNvPr id="395" name="文本框 326">
            <a:extLst>
              <a:ext uri="{FF2B5EF4-FFF2-40B4-BE49-F238E27FC236}">
                <a16:creationId xmlns="" xmlns:a16="http://schemas.microsoft.com/office/drawing/2014/main" id="{EF0A8C2F-F1D0-40D5-BE96-E38676059B0B}"/>
              </a:ext>
            </a:extLst>
          </p:cNvPr>
          <p:cNvSpPr txBox="1"/>
          <p:nvPr/>
        </p:nvSpPr>
        <p:spPr>
          <a:xfrm>
            <a:off x="6879312" y="4959721"/>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5</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96" name="文本框 327">
            <a:extLst>
              <a:ext uri="{FF2B5EF4-FFF2-40B4-BE49-F238E27FC236}">
                <a16:creationId xmlns="" xmlns:a16="http://schemas.microsoft.com/office/drawing/2014/main" id="{E5C9D7F1-5BDC-4E51-999E-CFAECD8C28AC}"/>
              </a:ext>
            </a:extLst>
          </p:cNvPr>
          <p:cNvSpPr txBox="1"/>
          <p:nvPr/>
        </p:nvSpPr>
        <p:spPr>
          <a:xfrm>
            <a:off x="10741329" y="4877547"/>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6</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6935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3000" fill="hold"/>
                                        <p:tgtEl>
                                          <p:spTgt spid="7"/>
                                        </p:tgtEl>
                                        <p:attrNameLst>
                                          <p:attrName>ppt_w</p:attrName>
                                        </p:attrNameLst>
                                      </p:cBhvr>
                                      <p:tavLst>
                                        <p:tav tm="0">
                                          <p:val>
                                            <p:fltVal val="0"/>
                                          </p:val>
                                        </p:tav>
                                        <p:tav tm="100000">
                                          <p:val>
                                            <p:strVal val="#ppt_w"/>
                                          </p:val>
                                        </p:tav>
                                      </p:tavLst>
                                    </p:anim>
                                    <p:anim calcmode="lin" valueType="num">
                                      <p:cBhvr>
                                        <p:cTn id="15" dur="3000" fill="hold"/>
                                        <p:tgtEl>
                                          <p:spTgt spid="7"/>
                                        </p:tgtEl>
                                        <p:attrNameLst>
                                          <p:attrName>ppt_h</p:attrName>
                                        </p:attrNameLst>
                                      </p:cBhvr>
                                      <p:tavLst>
                                        <p:tav tm="0">
                                          <p:val>
                                            <p:fltVal val="0"/>
                                          </p:val>
                                        </p:tav>
                                        <p:tav tm="100000">
                                          <p:val>
                                            <p:strVal val="#ppt_h"/>
                                          </p:val>
                                        </p:tav>
                                      </p:tavLst>
                                    </p:anim>
                                    <p:anim calcmode="lin" valueType="num">
                                      <p:cBhvr>
                                        <p:cTn id="16" dur="3000" fill="hold"/>
                                        <p:tgtEl>
                                          <p:spTgt spid="7"/>
                                        </p:tgtEl>
                                        <p:attrNameLst>
                                          <p:attrName>style.rotation</p:attrName>
                                        </p:attrNameLst>
                                      </p:cBhvr>
                                      <p:tavLst>
                                        <p:tav tm="0">
                                          <p:val>
                                            <p:fltVal val="360"/>
                                          </p:val>
                                        </p:tav>
                                        <p:tav tm="100000">
                                          <p:val>
                                            <p:fltVal val="0"/>
                                          </p:val>
                                        </p:tav>
                                      </p:tavLst>
                                    </p:anim>
                                    <p:animEffect transition="in" filter="fade">
                                      <p:cBhvr>
                                        <p:cTn id="17" dur="3000"/>
                                        <p:tgtEl>
                                          <p:spTgt spid="7"/>
                                        </p:tgtEl>
                                      </p:cBhvr>
                                    </p:animEffect>
                                  </p:childTnLst>
                                </p:cTn>
                              </p:par>
                            </p:childTnLst>
                          </p:cTn>
                        </p:par>
                        <p:par>
                          <p:cTn id="18" fill="hold">
                            <p:stCondLst>
                              <p:cond delay="3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
                                        </p:tgtEl>
                                        <p:attrNameLst>
                                          <p:attrName>ppt_y</p:attrName>
                                        </p:attrNameLst>
                                      </p:cBhvr>
                                      <p:tavLst>
                                        <p:tav tm="0">
                                          <p:val>
                                            <p:strVal val="#ppt_y"/>
                                          </p:val>
                                        </p:tav>
                                        <p:tav tm="100000">
                                          <p:val>
                                            <p:strVal val="#ppt_y"/>
                                          </p:val>
                                        </p:tav>
                                      </p:tavLst>
                                    </p:anim>
                                    <p:anim calcmode="lin" valueType="num">
                                      <p:cBhvr>
                                        <p:cTn id="2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
                                        </p:tgtEl>
                                      </p:cBhvr>
                                    </p:animEffect>
                                  </p:childTnLst>
                                </p:cTn>
                              </p:par>
                            </p:childTnLst>
                          </p:cTn>
                        </p:par>
                        <p:par>
                          <p:cTn id="26" fill="hold">
                            <p:stCondLst>
                              <p:cond delay="405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4550"/>
                            </p:stCondLst>
                            <p:childTnLst>
                              <p:par>
                                <p:cTn id="34" presetID="10" presetClass="entr" presetSubtype="0" fill="hold" grpId="0" nodeType="afterEffect">
                                  <p:stCondLst>
                                    <p:cond delay="0"/>
                                  </p:stCondLst>
                                  <p:childTnLst>
                                    <p:set>
                                      <p:cBhvr>
                                        <p:cTn id="35" dur="1" fill="hold">
                                          <p:stCondLst>
                                            <p:cond delay="0"/>
                                          </p:stCondLst>
                                        </p:cTn>
                                        <p:tgtEl>
                                          <p:spTgt spid="325"/>
                                        </p:tgtEl>
                                        <p:attrNameLst>
                                          <p:attrName>style.visibility</p:attrName>
                                        </p:attrNameLst>
                                      </p:cBhvr>
                                      <p:to>
                                        <p:strVal val="visible"/>
                                      </p:to>
                                    </p:set>
                                    <p:animEffect transition="in" filter="fade">
                                      <p:cBhvr>
                                        <p:cTn id="36" dur="500"/>
                                        <p:tgtEl>
                                          <p:spTgt spid="3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500"/>
                                        <p:tgtEl>
                                          <p:spTgt spid="185"/>
                                        </p:tgtEl>
                                      </p:cBhvr>
                                    </p:animEffect>
                                  </p:childTnLst>
                                </p:cTn>
                              </p:par>
                            </p:childTnLst>
                          </p:cTn>
                        </p:par>
                        <p:par>
                          <p:cTn id="40" fill="hold">
                            <p:stCondLst>
                              <p:cond delay="5050"/>
                            </p:stCondLst>
                            <p:childTnLst>
                              <p:par>
                                <p:cTn id="41" presetID="49" presetClass="entr" presetSubtype="0" decel="100000" fill="hold" nodeType="afterEffect">
                                  <p:stCondLst>
                                    <p:cond delay="0"/>
                                  </p:stCondLst>
                                  <p:childTnLst>
                                    <p:set>
                                      <p:cBhvr>
                                        <p:cTn id="42" dur="1" fill="hold">
                                          <p:stCondLst>
                                            <p:cond delay="0"/>
                                          </p:stCondLst>
                                        </p:cTn>
                                        <p:tgtEl>
                                          <p:spTgt spid="220"/>
                                        </p:tgtEl>
                                        <p:attrNameLst>
                                          <p:attrName>style.visibility</p:attrName>
                                        </p:attrNameLst>
                                      </p:cBhvr>
                                      <p:to>
                                        <p:strVal val="visible"/>
                                      </p:to>
                                    </p:set>
                                    <p:anim calcmode="lin" valueType="num">
                                      <p:cBhvr>
                                        <p:cTn id="43" dur="500" fill="hold"/>
                                        <p:tgtEl>
                                          <p:spTgt spid="220"/>
                                        </p:tgtEl>
                                        <p:attrNameLst>
                                          <p:attrName>ppt_w</p:attrName>
                                        </p:attrNameLst>
                                      </p:cBhvr>
                                      <p:tavLst>
                                        <p:tav tm="0">
                                          <p:val>
                                            <p:fltVal val="0"/>
                                          </p:val>
                                        </p:tav>
                                        <p:tav tm="100000">
                                          <p:val>
                                            <p:strVal val="#ppt_w"/>
                                          </p:val>
                                        </p:tav>
                                      </p:tavLst>
                                    </p:anim>
                                    <p:anim calcmode="lin" valueType="num">
                                      <p:cBhvr>
                                        <p:cTn id="44" dur="500" fill="hold"/>
                                        <p:tgtEl>
                                          <p:spTgt spid="220"/>
                                        </p:tgtEl>
                                        <p:attrNameLst>
                                          <p:attrName>ppt_h</p:attrName>
                                        </p:attrNameLst>
                                      </p:cBhvr>
                                      <p:tavLst>
                                        <p:tav tm="0">
                                          <p:val>
                                            <p:fltVal val="0"/>
                                          </p:val>
                                        </p:tav>
                                        <p:tav tm="100000">
                                          <p:val>
                                            <p:strVal val="#ppt_h"/>
                                          </p:val>
                                        </p:tav>
                                      </p:tavLst>
                                    </p:anim>
                                    <p:anim calcmode="lin" valueType="num">
                                      <p:cBhvr>
                                        <p:cTn id="45" dur="500" fill="hold"/>
                                        <p:tgtEl>
                                          <p:spTgt spid="220"/>
                                        </p:tgtEl>
                                        <p:attrNameLst>
                                          <p:attrName>style.rotation</p:attrName>
                                        </p:attrNameLst>
                                      </p:cBhvr>
                                      <p:tavLst>
                                        <p:tav tm="0">
                                          <p:val>
                                            <p:fltVal val="360"/>
                                          </p:val>
                                        </p:tav>
                                        <p:tav tm="100000">
                                          <p:val>
                                            <p:fltVal val="0"/>
                                          </p:val>
                                        </p:tav>
                                      </p:tavLst>
                                    </p:anim>
                                    <p:animEffect transition="in" filter="fade">
                                      <p:cBhvr>
                                        <p:cTn id="46" dur="500"/>
                                        <p:tgtEl>
                                          <p:spTgt spid="220"/>
                                        </p:tgtEl>
                                      </p:cBhvr>
                                    </p:animEffect>
                                  </p:childTnLst>
                                </p:cTn>
                              </p:par>
                            </p:childTnLst>
                          </p:cTn>
                        </p:par>
                        <p:par>
                          <p:cTn id="47" fill="hold">
                            <p:stCondLst>
                              <p:cond delay="5550"/>
                            </p:stCondLst>
                            <p:childTnLst>
                              <p:par>
                                <p:cTn id="48" presetID="10" presetClass="entr" presetSubtype="0" fill="hold" grpId="0" nodeType="afterEffect">
                                  <p:stCondLst>
                                    <p:cond delay="0"/>
                                  </p:stCondLst>
                                  <p:childTnLst>
                                    <p:set>
                                      <p:cBhvr>
                                        <p:cTn id="49" dur="1" fill="hold">
                                          <p:stCondLst>
                                            <p:cond delay="0"/>
                                          </p:stCondLst>
                                        </p:cTn>
                                        <p:tgtEl>
                                          <p:spTgt spid="326"/>
                                        </p:tgtEl>
                                        <p:attrNameLst>
                                          <p:attrName>style.visibility</p:attrName>
                                        </p:attrNameLst>
                                      </p:cBhvr>
                                      <p:to>
                                        <p:strVal val="visible"/>
                                      </p:to>
                                    </p:set>
                                    <p:animEffect transition="in" filter="fade">
                                      <p:cBhvr>
                                        <p:cTn id="50" dur="500"/>
                                        <p:tgtEl>
                                          <p:spTgt spid="326"/>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324"/>
                                        </p:tgtEl>
                                        <p:attrNameLst>
                                          <p:attrName>style.visibility</p:attrName>
                                        </p:attrNameLst>
                                      </p:cBhvr>
                                      <p:to>
                                        <p:strVal val="visible"/>
                                      </p:to>
                                    </p:set>
                                    <p:animEffect transition="in" filter="fade">
                                      <p:cBhvr>
                                        <p:cTn id="53" dur="1000"/>
                                        <p:tgtEl>
                                          <p:spTgt spid="324"/>
                                        </p:tgtEl>
                                      </p:cBhvr>
                                    </p:animEffect>
                                    <p:anim calcmode="lin" valueType="num">
                                      <p:cBhvr>
                                        <p:cTn id="54" dur="1000" fill="hold"/>
                                        <p:tgtEl>
                                          <p:spTgt spid="324"/>
                                        </p:tgtEl>
                                        <p:attrNameLst>
                                          <p:attrName>ppt_x</p:attrName>
                                        </p:attrNameLst>
                                      </p:cBhvr>
                                      <p:tavLst>
                                        <p:tav tm="0">
                                          <p:val>
                                            <p:strVal val="#ppt_x"/>
                                          </p:val>
                                        </p:tav>
                                        <p:tav tm="100000">
                                          <p:val>
                                            <p:strVal val="#ppt_x"/>
                                          </p:val>
                                        </p:tav>
                                      </p:tavLst>
                                    </p:anim>
                                    <p:anim calcmode="lin" valueType="num">
                                      <p:cBhvr>
                                        <p:cTn id="55" dur="1000" fill="hold"/>
                                        <p:tgtEl>
                                          <p:spTgt spid="324"/>
                                        </p:tgtEl>
                                        <p:attrNameLst>
                                          <p:attrName>ppt_y</p:attrName>
                                        </p:attrNameLst>
                                      </p:cBhvr>
                                      <p:tavLst>
                                        <p:tav tm="0">
                                          <p:val>
                                            <p:strVal val="#ppt_y+.1"/>
                                          </p:val>
                                        </p:tav>
                                        <p:tav tm="100000">
                                          <p:val>
                                            <p:strVal val="#ppt_y"/>
                                          </p:val>
                                        </p:tav>
                                      </p:tavLst>
                                    </p:anim>
                                  </p:childTnLst>
                                </p:cTn>
                              </p:par>
                            </p:childTnLst>
                          </p:cTn>
                        </p:par>
                        <p:par>
                          <p:cTn id="56" fill="hold">
                            <p:stCondLst>
                              <p:cond delay="6550"/>
                            </p:stCondLst>
                            <p:childTnLst>
                              <p:par>
                                <p:cTn id="57" presetID="49" presetClass="entr" presetSubtype="0" decel="100000" fill="hold" nodeType="afterEffect">
                                  <p:stCondLst>
                                    <p:cond delay="0"/>
                                  </p:stCondLst>
                                  <p:childTnLst>
                                    <p:set>
                                      <p:cBhvr>
                                        <p:cTn id="58" dur="1" fill="hold">
                                          <p:stCondLst>
                                            <p:cond delay="0"/>
                                          </p:stCondLst>
                                        </p:cTn>
                                        <p:tgtEl>
                                          <p:spTgt spid="254"/>
                                        </p:tgtEl>
                                        <p:attrNameLst>
                                          <p:attrName>style.visibility</p:attrName>
                                        </p:attrNameLst>
                                      </p:cBhvr>
                                      <p:to>
                                        <p:strVal val="visible"/>
                                      </p:to>
                                    </p:set>
                                    <p:anim calcmode="lin" valueType="num">
                                      <p:cBhvr>
                                        <p:cTn id="59" dur="500" fill="hold"/>
                                        <p:tgtEl>
                                          <p:spTgt spid="254"/>
                                        </p:tgtEl>
                                        <p:attrNameLst>
                                          <p:attrName>ppt_w</p:attrName>
                                        </p:attrNameLst>
                                      </p:cBhvr>
                                      <p:tavLst>
                                        <p:tav tm="0">
                                          <p:val>
                                            <p:fltVal val="0"/>
                                          </p:val>
                                        </p:tav>
                                        <p:tav tm="100000">
                                          <p:val>
                                            <p:strVal val="#ppt_w"/>
                                          </p:val>
                                        </p:tav>
                                      </p:tavLst>
                                    </p:anim>
                                    <p:anim calcmode="lin" valueType="num">
                                      <p:cBhvr>
                                        <p:cTn id="60" dur="500" fill="hold"/>
                                        <p:tgtEl>
                                          <p:spTgt spid="254"/>
                                        </p:tgtEl>
                                        <p:attrNameLst>
                                          <p:attrName>ppt_h</p:attrName>
                                        </p:attrNameLst>
                                      </p:cBhvr>
                                      <p:tavLst>
                                        <p:tav tm="0">
                                          <p:val>
                                            <p:fltVal val="0"/>
                                          </p:val>
                                        </p:tav>
                                        <p:tav tm="100000">
                                          <p:val>
                                            <p:strVal val="#ppt_h"/>
                                          </p:val>
                                        </p:tav>
                                      </p:tavLst>
                                    </p:anim>
                                    <p:anim calcmode="lin" valueType="num">
                                      <p:cBhvr>
                                        <p:cTn id="61" dur="500" fill="hold"/>
                                        <p:tgtEl>
                                          <p:spTgt spid="254"/>
                                        </p:tgtEl>
                                        <p:attrNameLst>
                                          <p:attrName>style.rotation</p:attrName>
                                        </p:attrNameLst>
                                      </p:cBhvr>
                                      <p:tavLst>
                                        <p:tav tm="0">
                                          <p:val>
                                            <p:fltVal val="360"/>
                                          </p:val>
                                        </p:tav>
                                        <p:tav tm="100000">
                                          <p:val>
                                            <p:fltVal val="0"/>
                                          </p:val>
                                        </p:tav>
                                      </p:tavLst>
                                    </p:anim>
                                    <p:animEffect transition="in" filter="fade">
                                      <p:cBhvr>
                                        <p:cTn id="62" dur="500"/>
                                        <p:tgtEl>
                                          <p:spTgt spid="254"/>
                                        </p:tgtEl>
                                      </p:cBhvr>
                                    </p:animEffect>
                                  </p:childTnLst>
                                </p:cTn>
                              </p:par>
                            </p:childTnLst>
                          </p:cTn>
                        </p:par>
                        <p:par>
                          <p:cTn id="63" fill="hold">
                            <p:stCondLst>
                              <p:cond delay="7050"/>
                            </p:stCondLst>
                            <p:childTnLst>
                              <p:par>
                                <p:cTn id="64" presetID="10" presetClass="entr" presetSubtype="0" fill="hold" grpId="0" nodeType="afterEffect">
                                  <p:stCondLst>
                                    <p:cond delay="0"/>
                                  </p:stCondLst>
                                  <p:childTnLst>
                                    <p:set>
                                      <p:cBhvr>
                                        <p:cTn id="65" dur="1" fill="hold">
                                          <p:stCondLst>
                                            <p:cond delay="0"/>
                                          </p:stCondLst>
                                        </p:cTn>
                                        <p:tgtEl>
                                          <p:spTgt spid="327"/>
                                        </p:tgtEl>
                                        <p:attrNameLst>
                                          <p:attrName>style.visibility</p:attrName>
                                        </p:attrNameLst>
                                      </p:cBhvr>
                                      <p:to>
                                        <p:strVal val="visible"/>
                                      </p:to>
                                    </p:set>
                                    <p:animEffect transition="in" filter="fade">
                                      <p:cBhvr>
                                        <p:cTn id="66" dur="500"/>
                                        <p:tgtEl>
                                          <p:spTgt spid="327"/>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0"/>
                                        <p:tgtEl>
                                          <p:spTgt spid="322"/>
                                        </p:tgtEl>
                                      </p:cBhvr>
                                    </p:animEffect>
                                    <p:anim calcmode="lin" valueType="num">
                                      <p:cBhvr>
                                        <p:cTn id="70" dur="1000" fill="hold"/>
                                        <p:tgtEl>
                                          <p:spTgt spid="322"/>
                                        </p:tgtEl>
                                        <p:attrNameLst>
                                          <p:attrName>ppt_x</p:attrName>
                                        </p:attrNameLst>
                                      </p:cBhvr>
                                      <p:tavLst>
                                        <p:tav tm="0">
                                          <p:val>
                                            <p:strVal val="#ppt_x"/>
                                          </p:val>
                                        </p:tav>
                                        <p:tav tm="100000">
                                          <p:val>
                                            <p:strVal val="#ppt_x"/>
                                          </p:val>
                                        </p:tav>
                                      </p:tavLst>
                                    </p:anim>
                                    <p:anim calcmode="lin" valueType="num">
                                      <p:cBhvr>
                                        <p:cTn id="71" dur="1000" fill="hold"/>
                                        <p:tgtEl>
                                          <p:spTgt spid="322"/>
                                        </p:tgtEl>
                                        <p:attrNameLst>
                                          <p:attrName>ppt_y</p:attrName>
                                        </p:attrNameLst>
                                      </p:cBhvr>
                                      <p:tavLst>
                                        <p:tav tm="0">
                                          <p:val>
                                            <p:strVal val="#ppt_y+.1"/>
                                          </p:val>
                                        </p:tav>
                                        <p:tav tm="100000">
                                          <p:val>
                                            <p:strVal val="#ppt_y"/>
                                          </p:val>
                                        </p:tav>
                                      </p:tavLst>
                                    </p:anim>
                                  </p:childTnLst>
                                </p:cTn>
                              </p:par>
                            </p:childTnLst>
                          </p:cTn>
                        </p:par>
                        <p:par>
                          <p:cTn id="72" fill="hold">
                            <p:stCondLst>
                              <p:cond delay="8050"/>
                            </p:stCondLst>
                            <p:childTnLst>
                              <p:par>
                                <p:cTn id="73" presetID="49" presetClass="entr" presetSubtype="0" decel="100000" fill="hold" nodeType="afterEffect">
                                  <p:stCondLst>
                                    <p:cond delay="0"/>
                                  </p:stCondLst>
                                  <p:childTnLst>
                                    <p:set>
                                      <p:cBhvr>
                                        <p:cTn id="74" dur="1" fill="hold">
                                          <p:stCondLst>
                                            <p:cond delay="0"/>
                                          </p:stCondLst>
                                        </p:cTn>
                                        <p:tgtEl>
                                          <p:spTgt spid="288"/>
                                        </p:tgtEl>
                                        <p:attrNameLst>
                                          <p:attrName>style.visibility</p:attrName>
                                        </p:attrNameLst>
                                      </p:cBhvr>
                                      <p:to>
                                        <p:strVal val="visible"/>
                                      </p:to>
                                    </p:set>
                                    <p:anim calcmode="lin" valueType="num">
                                      <p:cBhvr>
                                        <p:cTn id="75" dur="500" fill="hold"/>
                                        <p:tgtEl>
                                          <p:spTgt spid="288"/>
                                        </p:tgtEl>
                                        <p:attrNameLst>
                                          <p:attrName>ppt_w</p:attrName>
                                        </p:attrNameLst>
                                      </p:cBhvr>
                                      <p:tavLst>
                                        <p:tav tm="0">
                                          <p:val>
                                            <p:fltVal val="0"/>
                                          </p:val>
                                        </p:tav>
                                        <p:tav tm="100000">
                                          <p:val>
                                            <p:strVal val="#ppt_w"/>
                                          </p:val>
                                        </p:tav>
                                      </p:tavLst>
                                    </p:anim>
                                    <p:anim calcmode="lin" valueType="num">
                                      <p:cBhvr>
                                        <p:cTn id="76" dur="500" fill="hold"/>
                                        <p:tgtEl>
                                          <p:spTgt spid="288"/>
                                        </p:tgtEl>
                                        <p:attrNameLst>
                                          <p:attrName>ppt_h</p:attrName>
                                        </p:attrNameLst>
                                      </p:cBhvr>
                                      <p:tavLst>
                                        <p:tav tm="0">
                                          <p:val>
                                            <p:fltVal val="0"/>
                                          </p:val>
                                        </p:tav>
                                        <p:tav tm="100000">
                                          <p:val>
                                            <p:strVal val="#ppt_h"/>
                                          </p:val>
                                        </p:tav>
                                      </p:tavLst>
                                    </p:anim>
                                    <p:anim calcmode="lin" valueType="num">
                                      <p:cBhvr>
                                        <p:cTn id="77" dur="500" fill="hold"/>
                                        <p:tgtEl>
                                          <p:spTgt spid="288"/>
                                        </p:tgtEl>
                                        <p:attrNameLst>
                                          <p:attrName>style.rotation</p:attrName>
                                        </p:attrNameLst>
                                      </p:cBhvr>
                                      <p:tavLst>
                                        <p:tav tm="0">
                                          <p:val>
                                            <p:fltVal val="360"/>
                                          </p:val>
                                        </p:tav>
                                        <p:tav tm="100000">
                                          <p:val>
                                            <p:fltVal val="0"/>
                                          </p:val>
                                        </p:tav>
                                      </p:tavLst>
                                    </p:anim>
                                    <p:animEffect transition="in" filter="fade">
                                      <p:cBhvr>
                                        <p:cTn id="78" dur="500"/>
                                        <p:tgtEl>
                                          <p:spTgt spid="288"/>
                                        </p:tgtEl>
                                      </p:cBhvr>
                                    </p:animEffect>
                                  </p:childTnLst>
                                </p:cTn>
                              </p:par>
                            </p:childTnLst>
                          </p:cTn>
                        </p:par>
                        <p:par>
                          <p:cTn id="79" fill="hold">
                            <p:stCondLst>
                              <p:cond delay="8550"/>
                            </p:stCondLst>
                            <p:childTnLst>
                              <p:par>
                                <p:cTn id="80" presetID="10" presetClass="entr" presetSubtype="0" fill="hold" grpId="0" nodeType="after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fade">
                                      <p:cBhvr>
                                        <p:cTn id="82" dur="500"/>
                                        <p:tgtEl>
                                          <p:spTgt spid="328"/>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1000"/>
                                        <p:tgtEl>
                                          <p:spTgt spid="323"/>
                                        </p:tgtEl>
                                      </p:cBhvr>
                                    </p:animEffect>
                                    <p:anim calcmode="lin" valueType="num">
                                      <p:cBhvr>
                                        <p:cTn id="86" dur="1000" fill="hold"/>
                                        <p:tgtEl>
                                          <p:spTgt spid="323"/>
                                        </p:tgtEl>
                                        <p:attrNameLst>
                                          <p:attrName>ppt_x</p:attrName>
                                        </p:attrNameLst>
                                      </p:cBhvr>
                                      <p:tavLst>
                                        <p:tav tm="0">
                                          <p:val>
                                            <p:strVal val="#ppt_x"/>
                                          </p:val>
                                        </p:tav>
                                        <p:tav tm="100000">
                                          <p:val>
                                            <p:strVal val="#ppt_x"/>
                                          </p:val>
                                        </p:tav>
                                      </p:tavLst>
                                    </p:anim>
                                    <p:anim calcmode="lin" valueType="num">
                                      <p:cBhvr>
                                        <p:cTn id="87" dur="1000" fill="hold"/>
                                        <p:tgtEl>
                                          <p:spTgt spid="323"/>
                                        </p:tgtEl>
                                        <p:attrNameLst>
                                          <p:attrName>ppt_y</p:attrName>
                                        </p:attrNameLst>
                                      </p:cBhvr>
                                      <p:tavLst>
                                        <p:tav tm="0">
                                          <p:val>
                                            <p:strVal val="#ppt_y+.1"/>
                                          </p:val>
                                        </p:tav>
                                        <p:tav tm="100000">
                                          <p:val>
                                            <p:strVal val="#ppt_y"/>
                                          </p:val>
                                        </p:tav>
                                      </p:tavLst>
                                    </p:anim>
                                  </p:childTnLst>
                                </p:cTn>
                              </p:par>
                            </p:childTnLst>
                          </p:cTn>
                        </p:par>
                        <p:par>
                          <p:cTn id="88" fill="hold">
                            <p:stCondLst>
                              <p:cond delay="9550"/>
                            </p:stCondLst>
                            <p:childTnLst>
                              <p:par>
                                <p:cTn id="89" presetID="49" presetClass="entr" presetSubtype="0" decel="100000" fill="hold" nodeType="afterEffect">
                                  <p:stCondLst>
                                    <p:cond delay="0"/>
                                  </p:stCondLst>
                                  <p:childTnLst>
                                    <p:set>
                                      <p:cBhvr>
                                        <p:cTn id="90" dur="1" fill="hold">
                                          <p:stCondLst>
                                            <p:cond delay="0"/>
                                          </p:stCondLst>
                                        </p:cTn>
                                        <p:tgtEl>
                                          <p:spTgt spid="181"/>
                                        </p:tgtEl>
                                        <p:attrNameLst>
                                          <p:attrName>style.visibility</p:attrName>
                                        </p:attrNameLst>
                                      </p:cBhvr>
                                      <p:to>
                                        <p:strVal val="visible"/>
                                      </p:to>
                                    </p:set>
                                    <p:anim calcmode="lin" valueType="num">
                                      <p:cBhvr>
                                        <p:cTn id="91" dur="500" fill="hold"/>
                                        <p:tgtEl>
                                          <p:spTgt spid="181"/>
                                        </p:tgtEl>
                                        <p:attrNameLst>
                                          <p:attrName>ppt_w</p:attrName>
                                        </p:attrNameLst>
                                      </p:cBhvr>
                                      <p:tavLst>
                                        <p:tav tm="0">
                                          <p:val>
                                            <p:fltVal val="0"/>
                                          </p:val>
                                        </p:tav>
                                        <p:tav tm="100000">
                                          <p:val>
                                            <p:strVal val="#ppt_w"/>
                                          </p:val>
                                        </p:tav>
                                      </p:tavLst>
                                    </p:anim>
                                    <p:anim calcmode="lin" valueType="num">
                                      <p:cBhvr>
                                        <p:cTn id="92" dur="500" fill="hold"/>
                                        <p:tgtEl>
                                          <p:spTgt spid="181"/>
                                        </p:tgtEl>
                                        <p:attrNameLst>
                                          <p:attrName>ppt_h</p:attrName>
                                        </p:attrNameLst>
                                      </p:cBhvr>
                                      <p:tavLst>
                                        <p:tav tm="0">
                                          <p:val>
                                            <p:fltVal val="0"/>
                                          </p:val>
                                        </p:tav>
                                        <p:tav tm="100000">
                                          <p:val>
                                            <p:strVal val="#ppt_h"/>
                                          </p:val>
                                        </p:tav>
                                      </p:tavLst>
                                    </p:anim>
                                    <p:anim calcmode="lin" valueType="num">
                                      <p:cBhvr>
                                        <p:cTn id="93" dur="500" fill="hold"/>
                                        <p:tgtEl>
                                          <p:spTgt spid="181"/>
                                        </p:tgtEl>
                                        <p:attrNameLst>
                                          <p:attrName>style.rotation</p:attrName>
                                        </p:attrNameLst>
                                      </p:cBhvr>
                                      <p:tavLst>
                                        <p:tav tm="0">
                                          <p:val>
                                            <p:fltVal val="360"/>
                                          </p:val>
                                        </p:tav>
                                        <p:tav tm="100000">
                                          <p:val>
                                            <p:fltVal val="0"/>
                                          </p:val>
                                        </p:tav>
                                      </p:tavLst>
                                    </p:anim>
                                    <p:animEffect transition="in" filter="fade">
                                      <p:cBhvr>
                                        <p:cTn id="94" dur="500"/>
                                        <p:tgtEl>
                                          <p:spTgt spid="181"/>
                                        </p:tgtEl>
                                      </p:cBhvr>
                                    </p:animEffect>
                                  </p:childTnLst>
                                </p:cTn>
                              </p:par>
                            </p:childTnLst>
                          </p:cTn>
                        </p:par>
                        <p:par>
                          <p:cTn id="95" fill="hold">
                            <p:stCondLst>
                              <p:cond delay="10050"/>
                            </p:stCondLst>
                            <p:childTnLst>
                              <p:par>
                                <p:cTn id="96" presetID="10" presetClass="entr" presetSubtype="0" fill="hold" grpId="0" nodeType="afterEffect">
                                  <p:stCondLst>
                                    <p:cond delay="0"/>
                                  </p:stCondLst>
                                  <p:childTnLst>
                                    <p:set>
                                      <p:cBhvr>
                                        <p:cTn id="97" dur="1" fill="hold">
                                          <p:stCondLst>
                                            <p:cond delay="0"/>
                                          </p:stCondLst>
                                        </p:cTn>
                                        <p:tgtEl>
                                          <p:spTgt spid="395"/>
                                        </p:tgtEl>
                                        <p:attrNameLst>
                                          <p:attrName>style.visibility</p:attrName>
                                        </p:attrNameLst>
                                      </p:cBhvr>
                                      <p:to>
                                        <p:strVal val="visible"/>
                                      </p:to>
                                    </p:set>
                                    <p:animEffect transition="in" filter="fade">
                                      <p:cBhvr>
                                        <p:cTn id="98" dur="500"/>
                                        <p:tgtEl>
                                          <p:spTgt spid="395"/>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393"/>
                                        </p:tgtEl>
                                        <p:attrNameLst>
                                          <p:attrName>style.visibility</p:attrName>
                                        </p:attrNameLst>
                                      </p:cBhvr>
                                      <p:to>
                                        <p:strVal val="visible"/>
                                      </p:to>
                                    </p:set>
                                    <p:animEffect transition="in" filter="fade">
                                      <p:cBhvr>
                                        <p:cTn id="101" dur="1000"/>
                                        <p:tgtEl>
                                          <p:spTgt spid="393"/>
                                        </p:tgtEl>
                                      </p:cBhvr>
                                    </p:animEffect>
                                    <p:anim calcmode="lin" valueType="num">
                                      <p:cBhvr>
                                        <p:cTn id="102" dur="1000" fill="hold"/>
                                        <p:tgtEl>
                                          <p:spTgt spid="393"/>
                                        </p:tgtEl>
                                        <p:attrNameLst>
                                          <p:attrName>ppt_x</p:attrName>
                                        </p:attrNameLst>
                                      </p:cBhvr>
                                      <p:tavLst>
                                        <p:tav tm="0">
                                          <p:val>
                                            <p:strVal val="#ppt_x"/>
                                          </p:val>
                                        </p:tav>
                                        <p:tav tm="100000">
                                          <p:val>
                                            <p:strVal val="#ppt_x"/>
                                          </p:val>
                                        </p:tav>
                                      </p:tavLst>
                                    </p:anim>
                                    <p:anim calcmode="lin" valueType="num">
                                      <p:cBhvr>
                                        <p:cTn id="103" dur="1000" fill="hold"/>
                                        <p:tgtEl>
                                          <p:spTgt spid="393"/>
                                        </p:tgtEl>
                                        <p:attrNameLst>
                                          <p:attrName>ppt_y</p:attrName>
                                        </p:attrNameLst>
                                      </p:cBhvr>
                                      <p:tavLst>
                                        <p:tav tm="0">
                                          <p:val>
                                            <p:strVal val="#ppt_y+.1"/>
                                          </p:val>
                                        </p:tav>
                                        <p:tav tm="100000">
                                          <p:val>
                                            <p:strVal val="#ppt_y"/>
                                          </p:val>
                                        </p:tav>
                                      </p:tavLst>
                                    </p:anim>
                                  </p:childTnLst>
                                </p:cTn>
                              </p:par>
                            </p:childTnLst>
                          </p:cTn>
                        </p:par>
                        <p:par>
                          <p:cTn id="104" fill="hold">
                            <p:stCondLst>
                              <p:cond delay="11050"/>
                            </p:stCondLst>
                            <p:childTnLst>
                              <p:par>
                                <p:cTn id="105" presetID="49" presetClass="entr" presetSubtype="0" decel="100000" fill="hold" nodeType="afterEffect">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cBhvr>
                                        <p:cTn id="107" dur="500" fill="hold"/>
                                        <p:tgtEl>
                                          <p:spTgt spid="359"/>
                                        </p:tgtEl>
                                        <p:attrNameLst>
                                          <p:attrName>ppt_w</p:attrName>
                                        </p:attrNameLst>
                                      </p:cBhvr>
                                      <p:tavLst>
                                        <p:tav tm="0">
                                          <p:val>
                                            <p:fltVal val="0"/>
                                          </p:val>
                                        </p:tav>
                                        <p:tav tm="100000">
                                          <p:val>
                                            <p:strVal val="#ppt_w"/>
                                          </p:val>
                                        </p:tav>
                                      </p:tavLst>
                                    </p:anim>
                                    <p:anim calcmode="lin" valueType="num">
                                      <p:cBhvr>
                                        <p:cTn id="108" dur="500" fill="hold"/>
                                        <p:tgtEl>
                                          <p:spTgt spid="359"/>
                                        </p:tgtEl>
                                        <p:attrNameLst>
                                          <p:attrName>ppt_h</p:attrName>
                                        </p:attrNameLst>
                                      </p:cBhvr>
                                      <p:tavLst>
                                        <p:tav tm="0">
                                          <p:val>
                                            <p:fltVal val="0"/>
                                          </p:val>
                                        </p:tav>
                                        <p:tav tm="100000">
                                          <p:val>
                                            <p:strVal val="#ppt_h"/>
                                          </p:val>
                                        </p:tav>
                                      </p:tavLst>
                                    </p:anim>
                                    <p:anim calcmode="lin" valueType="num">
                                      <p:cBhvr>
                                        <p:cTn id="109" dur="500" fill="hold"/>
                                        <p:tgtEl>
                                          <p:spTgt spid="359"/>
                                        </p:tgtEl>
                                        <p:attrNameLst>
                                          <p:attrName>style.rotation</p:attrName>
                                        </p:attrNameLst>
                                      </p:cBhvr>
                                      <p:tavLst>
                                        <p:tav tm="0">
                                          <p:val>
                                            <p:fltVal val="360"/>
                                          </p:val>
                                        </p:tav>
                                        <p:tav tm="100000">
                                          <p:val>
                                            <p:fltVal val="0"/>
                                          </p:val>
                                        </p:tav>
                                      </p:tavLst>
                                    </p:anim>
                                    <p:animEffect transition="in" filter="fade">
                                      <p:cBhvr>
                                        <p:cTn id="110" dur="500"/>
                                        <p:tgtEl>
                                          <p:spTgt spid="359"/>
                                        </p:tgtEl>
                                      </p:cBhvr>
                                    </p:animEffect>
                                  </p:childTnLst>
                                </p:cTn>
                              </p:par>
                            </p:childTnLst>
                          </p:cTn>
                        </p:par>
                        <p:par>
                          <p:cTn id="111" fill="hold">
                            <p:stCondLst>
                              <p:cond delay="11550"/>
                            </p:stCondLst>
                            <p:childTnLst>
                              <p:par>
                                <p:cTn id="112" presetID="10" presetClass="entr" presetSubtype="0" fill="hold" grpId="0" nodeType="afterEffect">
                                  <p:stCondLst>
                                    <p:cond delay="0"/>
                                  </p:stCondLst>
                                  <p:childTnLst>
                                    <p:set>
                                      <p:cBhvr>
                                        <p:cTn id="113" dur="1" fill="hold">
                                          <p:stCondLst>
                                            <p:cond delay="0"/>
                                          </p:stCondLst>
                                        </p:cTn>
                                        <p:tgtEl>
                                          <p:spTgt spid="396"/>
                                        </p:tgtEl>
                                        <p:attrNameLst>
                                          <p:attrName>style.visibility</p:attrName>
                                        </p:attrNameLst>
                                      </p:cBhvr>
                                      <p:to>
                                        <p:strVal val="visible"/>
                                      </p:to>
                                    </p:set>
                                    <p:animEffect transition="in" filter="fade">
                                      <p:cBhvr>
                                        <p:cTn id="114" dur="500"/>
                                        <p:tgtEl>
                                          <p:spTgt spid="396"/>
                                        </p:tgtEl>
                                      </p:cBhvr>
                                    </p:animEffect>
                                  </p:childTnLst>
                                </p:cTn>
                              </p:par>
                              <p:par>
                                <p:cTn id="115" presetID="42" presetClass="entr" presetSubtype="0" fill="hold" grpId="0" nodeType="withEffect">
                                  <p:stCondLst>
                                    <p:cond delay="0"/>
                                  </p:stCondLst>
                                  <p:childTnLst>
                                    <p:set>
                                      <p:cBhvr>
                                        <p:cTn id="116" dur="1" fill="hold">
                                          <p:stCondLst>
                                            <p:cond delay="0"/>
                                          </p:stCondLst>
                                        </p:cTn>
                                        <p:tgtEl>
                                          <p:spTgt spid="394"/>
                                        </p:tgtEl>
                                        <p:attrNameLst>
                                          <p:attrName>style.visibility</p:attrName>
                                        </p:attrNameLst>
                                      </p:cBhvr>
                                      <p:to>
                                        <p:strVal val="visible"/>
                                      </p:to>
                                    </p:set>
                                    <p:animEffect transition="in" filter="fade">
                                      <p:cBhvr>
                                        <p:cTn id="117" dur="1000"/>
                                        <p:tgtEl>
                                          <p:spTgt spid="394"/>
                                        </p:tgtEl>
                                      </p:cBhvr>
                                    </p:animEffect>
                                    <p:anim calcmode="lin" valueType="num">
                                      <p:cBhvr>
                                        <p:cTn id="118" dur="1000" fill="hold"/>
                                        <p:tgtEl>
                                          <p:spTgt spid="394"/>
                                        </p:tgtEl>
                                        <p:attrNameLst>
                                          <p:attrName>ppt_x</p:attrName>
                                        </p:attrNameLst>
                                      </p:cBhvr>
                                      <p:tavLst>
                                        <p:tav tm="0">
                                          <p:val>
                                            <p:strVal val="#ppt_x"/>
                                          </p:val>
                                        </p:tav>
                                        <p:tav tm="100000">
                                          <p:val>
                                            <p:strVal val="#ppt_x"/>
                                          </p:val>
                                        </p:tav>
                                      </p:tavLst>
                                    </p:anim>
                                    <p:anim calcmode="lin" valueType="num">
                                      <p:cBhvr>
                                        <p:cTn id="119" dur="10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p:bldP spid="185" grpId="0"/>
      <p:bldP spid="322" grpId="0"/>
      <p:bldP spid="323" grpId="0"/>
      <p:bldP spid="324" grpId="0"/>
      <p:bldP spid="325" grpId="0"/>
      <p:bldP spid="326" grpId="0"/>
      <p:bldP spid="327" grpId="0"/>
      <p:bldP spid="328" grpId="0"/>
      <p:bldP spid="393" grpId="0"/>
      <p:bldP spid="394" grpId="0"/>
      <p:bldP spid="395" grpId="0"/>
      <p:bldP spid="3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xmlns=""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a16="http://schemas.microsoft.com/office/drawing/2014/main" xmlns=""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a16="http://schemas.microsoft.com/office/drawing/2014/main" xmlns=""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a16="http://schemas.microsoft.com/office/drawing/2014/main" xmlns=""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a16="http://schemas.microsoft.com/office/drawing/2014/main" xmlns=""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xmlns=""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xmlns="" id="{0FC01209-35BE-4014-B7FD-A919019BFAAB}"/>
              </a:ext>
            </a:extLst>
          </p:cNvPr>
          <p:cNvGrpSpPr/>
          <p:nvPr/>
        </p:nvGrpSpPr>
        <p:grpSpPr>
          <a:xfrm>
            <a:off x="3780964" y="2401056"/>
            <a:ext cx="1400596" cy="1433286"/>
            <a:chOff x="6169744" y="816864"/>
            <a:chExt cx="4613163" cy="4720834"/>
          </a:xfrm>
        </p:grpSpPr>
        <p:sp>
          <p:nvSpPr>
            <p:cNvPr id="43" name="椭圆 42">
              <a:extLst>
                <a:ext uri="{FF2B5EF4-FFF2-40B4-BE49-F238E27FC236}">
                  <a16:creationId xmlns:a16="http://schemas.microsoft.com/office/drawing/2014/main" xmlns=""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a16="http://schemas.microsoft.com/office/drawing/2014/main" xmlns=""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a16="http://schemas.microsoft.com/office/drawing/2014/main" xmlns=""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a16="http://schemas.microsoft.com/office/drawing/2014/main" xmlns=""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xmlns=""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a16="http://schemas.microsoft.com/office/drawing/2014/main" xmlns="" id="{B8C60A73-6FAF-4257-8EB3-3A95D3D00D9F}"/>
              </a:ext>
            </a:extLst>
          </p:cNvPr>
          <p:cNvGrpSpPr/>
          <p:nvPr/>
        </p:nvGrpSpPr>
        <p:grpSpPr>
          <a:xfrm>
            <a:off x="7582853" y="2434573"/>
            <a:ext cx="1400596" cy="1433286"/>
            <a:chOff x="6169744" y="816864"/>
            <a:chExt cx="4613163" cy="4720834"/>
          </a:xfrm>
        </p:grpSpPr>
        <p:sp>
          <p:nvSpPr>
            <p:cNvPr id="77" name="椭圆 76">
              <a:extLst>
                <a:ext uri="{FF2B5EF4-FFF2-40B4-BE49-F238E27FC236}">
                  <a16:creationId xmlns:a16="http://schemas.microsoft.com/office/drawing/2014/main" xmlns=""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a16="http://schemas.microsoft.com/office/drawing/2014/main" xmlns=""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a16="http://schemas.microsoft.com/office/drawing/2014/main" xmlns=""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a16="http://schemas.microsoft.com/office/drawing/2014/main" xmlns=""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a16="http://schemas.microsoft.com/office/drawing/2014/main" xmlns=""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a16="http://schemas.microsoft.com/office/drawing/2014/main" xmlns="" id="{E293A445-FE9B-4B68-B372-01DB01F8ECA4}"/>
              </a:ext>
            </a:extLst>
          </p:cNvPr>
          <p:cNvGrpSpPr/>
          <p:nvPr/>
        </p:nvGrpSpPr>
        <p:grpSpPr>
          <a:xfrm>
            <a:off x="9827038" y="4492869"/>
            <a:ext cx="1400596" cy="1433286"/>
            <a:chOff x="6169744" y="816864"/>
            <a:chExt cx="4613163" cy="4720834"/>
          </a:xfrm>
        </p:grpSpPr>
        <p:sp>
          <p:nvSpPr>
            <p:cNvPr id="111" name="椭圆 110">
              <a:extLst>
                <a:ext uri="{FF2B5EF4-FFF2-40B4-BE49-F238E27FC236}">
                  <a16:creationId xmlns:a16="http://schemas.microsoft.com/office/drawing/2014/main" xmlns=""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a16="http://schemas.microsoft.com/office/drawing/2014/main" xmlns=""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a16="http://schemas.microsoft.com/office/drawing/2014/main" xmlns=""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a16="http://schemas.microsoft.com/office/drawing/2014/main" xmlns=""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a16="http://schemas.microsoft.com/office/drawing/2014/main" xmlns=""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a16="http://schemas.microsoft.com/office/drawing/2014/main" xmlns=""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xmlns="" id="{07BB4B56-199A-4A81-BBCA-AE02C3F90B57}"/>
              </a:ext>
            </a:extLst>
          </p:cNvPr>
          <p:cNvSpPr txBox="1"/>
          <p:nvPr/>
        </p:nvSpPr>
        <p:spPr>
          <a:xfrm>
            <a:off x="4107970" y="2619408"/>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a16="http://schemas.microsoft.com/office/drawing/2014/main" xmlns="" id="{2B37E5E7-11E7-4959-8739-CA12D8D39396}"/>
              </a:ext>
            </a:extLst>
          </p:cNvPr>
          <p:cNvSpPr txBox="1"/>
          <p:nvPr/>
        </p:nvSpPr>
        <p:spPr>
          <a:xfrm>
            <a:off x="7965350" y="2620703"/>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xmlns="" id="{DB9A3A7D-DAC4-44A0-A40C-6C3C650BAC1F}"/>
              </a:ext>
            </a:extLst>
          </p:cNvPr>
          <p:cNvSpPr txBox="1"/>
          <p:nvPr/>
        </p:nvSpPr>
        <p:spPr>
          <a:xfrm>
            <a:off x="10152571"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a16="http://schemas.microsoft.com/office/drawing/2014/main" xmlns="" id="{2F1E302F-CC51-49D0-8ED3-DE728F5756AD}"/>
              </a:ext>
            </a:extLst>
          </p:cNvPr>
          <p:cNvSpPr/>
          <p:nvPr/>
        </p:nvSpPr>
        <p:spPr>
          <a:xfrm>
            <a:off x="617500" y="3563665"/>
            <a:ext cx="2121518" cy="523220"/>
          </a:xfrm>
          <a:prstGeom prst="rect">
            <a:avLst/>
          </a:prstGeom>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依赖</a:t>
            </a:r>
            <a:r>
              <a:rPr lang="zh-CN" altLang="en-US" sz="2800" dirty="0" smtClean="0">
                <a:solidFill>
                  <a:schemeClr val="bg1"/>
                </a:solidFill>
                <a:latin typeface="微软雅黑" panose="020B0503020204020204" pitchFamily="34" charset="-122"/>
                <a:ea typeface="微软雅黑" panose="020B0503020204020204" pitchFamily="34" charset="-122"/>
              </a:rPr>
              <a:t>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xmlns="" id="{AC65DEBC-2821-4FE6-AD87-BF455A3C7DEB}"/>
              </a:ext>
            </a:extLst>
          </p:cNvPr>
          <p:cNvSpPr/>
          <p:nvPr/>
        </p:nvSpPr>
        <p:spPr>
          <a:xfrm>
            <a:off x="3376788" y="1869648"/>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泛化关系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a16="http://schemas.microsoft.com/office/drawing/2014/main" xmlns="" id="{D2B0642A-121F-4A08-81F5-9D28A6A125A0}"/>
              </a:ext>
            </a:extLst>
          </p:cNvPr>
          <p:cNvSpPr/>
          <p:nvPr/>
        </p:nvSpPr>
        <p:spPr>
          <a:xfrm>
            <a:off x="7253649" y="1853374"/>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关联关系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a16="http://schemas.microsoft.com/office/drawing/2014/main" xmlns="" id="{D46CC88B-E3A2-4A10-9AA2-4425EB2A8B94}"/>
              </a:ext>
            </a:extLst>
          </p:cNvPr>
          <p:cNvSpPr/>
          <p:nvPr/>
        </p:nvSpPr>
        <p:spPr>
          <a:xfrm>
            <a:off x="9620233" y="3845849"/>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实现关系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a16="http://schemas.microsoft.com/office/drawing/2014/main" xmlns=""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类图中</a:t>
            </a:r>
            <a:r>
              <a:rPr lang="zh-CN" altLang="en-US" sz="6000" b="1" dirty="0">
                <a:solidFill>
                  <a:schemeClr val="bg1"/>
                </a:solidFill>
                <a:latin typeface="微软雅黑" panose="020B0503020204020204" pitchFamily="34" charset="-122"/>
                <a:ea typeface="微软雅黑" panose="020B0503020204020204" pitchFamily="34" charset="-122"/>
              </a:rPr>
              <a:t>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8089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500"/>
                                        <p:tgtEl>
                                          <p:spTgt spid="17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500"/>
                                        <p:tgtEl>
                                          <p:spTgt spid="17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80"/>
                                        </p:tgtEl>
                                        <p:attrNameLst>
                                          <p:attrName>style.visibility</p:attrName>
                                        </p:attrNameLst>
                                      </p:cBhvr>
                                      <p:to>
                                        <p:strVal val="visible"/>
                                      </p:to>
                                    </p:set>
                                    <p:animEffect transition="in" filter="fade">
                                      <p:cBhvr>
                                        <p:cTn id="47" dur="500"/>
                                        <p:tgtEl>
                                          <p:spTgt spid="180"/>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81"/>
                                        </p:tgtEl>
                                        <p:attrNameLst>
                                          <p:attrName>style.visibility</p:attrName>
                                        </p:attrNameLst>
                                      </p:cBhvr>
                                      <p:to>
                                        <p:strVal val="visible"/>
                                      </p:to>
                                    </p:set>
                                    <p:animEffect transition="in" filter="fade">
                                      <p:cBhvr>
                                        <p:cTn id="51" dur="500"/>
                                        <p:tgtEl>
                                          <p:spTgt spid="18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1000"/>
                                        <p:tgtEl>
                                          <p:spTgt spid="183"/>
                                        </p:tgtEl>
                                      </p:cBhvr>
                                    </p:animEffect>
                                    <p:anim calcmode="lin" valueType="num">
                                      <p:cBhvr>
                                        <p:cTn id="57" dur="1000" fill="hold"/>
                                        <p:tgtEl>
                                          <p:spTgt spid="183"/>
                                        </p:tgtEl>
                                        <p:attrNameLst>
                                          <p:attrName>ppt_x</p:attrName>
                                        </p:attrNameLst>
                                      </p:cBhvr>
                                      <p:tavLst>
                                        <p:tav tm="0">
                                          <p:val>
                                            <p:strVal val="#ppt_x"/>
                                          </p:val>
                                        </p:tav>
                                        <p:tav tm="100000">
                                          <p:val>
                                            <p:strVal val="#ppt_x"/>
                                          </p:val>
                                        </p:tav>
                                      </p:tavLst>
                                    </p:anim>
                                    <p:anim calcmode="lin" valueType="num">
                                      <p:cBhvr>
                                        <p:cTn id="58" dur="1000" fill="hold"/>
                                        <p:tgtEl>
                                          <p:spTgt spid="18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85"/>
                                        </p:tgtEl>
                                        <p:attrNameLst>
                                          <p:attrName>style.visibility</p:attrName>
                                        </p:attrNameLst>
                                      </p:cBhvr>
                                      <p:to>
                                        <p:strVal val="visible"/>
                                      </p:to>
                                    </p:set>
                                    <p:animEffect transition="in" filter="fade">
                                      <p:cBhvr>
                                        <p:cTn id="61" dur="1000"/>
                                        <p:tgtEl>
                                          <p:spTgt spid="185"/>
                                        </p:tgtEl>
                                      </p:cBhvr>
                                    </p:animEffect>
                                    <p:anim calcmode="lin" valueType="num">
                                      <p:cBhvr>
                                        <p:cTn id="62" dur="1000" fill="hold"/>
                                        <p:tgtEl>
                                          <p:spTgt spid="185"/>
                                        </p:tgtEl>
                                        <p:attrNameLst>
                                          <p:attrName>ppt_x</p:attrName>
                                        </p:attrNameLst>
                                      </p:cBhvr>
                                      <p:tavLst>
                                        <p:tav tm="0">
                                          <p:val>
                                            <p:strVal val="#ppt_x"/>
                                          </p:val>
                                        </p:tav>
                                        <p:tav tm="100000">
                                          <p:val>
                                            <p:strVal val="#ppt_x"/>
                                          </p:val>
                                        </p:tav>
                                      </p:tavLst>
                                    </p:anim>
                                    <p:anim calcmode="lin" valueType="num">
                                      <p:cBhvr>
                                        <p:cTn id="63" dur="1000" fill="hold"/>
                                        <p:tgtEl>
                                          <p:spTgt spid="18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fade">
                                      <p:cBhvr>
                                        <p:cTn id="66" dur="1000"/>
                                        <p:tgtEl>
                                          <p:spTgt spid="186"/>
                                        </p:tgtEl>
                                      </p:cBhvr>
                                    </p:animEffect>
                                    <p:anim calcmode="lin" valueType="num">
                                      <p:cBhvr>
                                        <p:cTn id="67" dur="1000" fill="hold"/>
                                        <p:tgtEl>
                                          <p:spTgt spid="186"/>
                                        </p:tgtEl>
                                        <p:attrNameLst>
                                          <p:attrName>ppt_x</p:attrName>
                                        </p:attrNameLst>
                                      </p:cBhvr>
                                      <p:tavLst>
                                        <p:tav tm="0">
                                          <p:val>
                                            <p:strVal val="#ppt_x"/>
                                          </p:val>
                                        </p:tav>
                                        <p:tav tm="100000">
                                          <p:val>
                                            <p:strVal val="#ppt_x"/>
                                          </p:val>
                                        </p:tav>
                                      </p:tavLst>
                                    </p:anim>
                                    <p:anim calcmode="lin" valueType="num">
                                      <p:cBhvr>
                                        <p:cTn id="68" dur="1000" fill="hold"/>
                                        <p:tgtEl>
                                          <p:spTgt spid="18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7"/>
                                        </p:tgtEl>
                                        <p:attrNameLst>
                                          <p:attrName>style.visibility</p:attrName>
                                        </p:attrNameLst>
                                      </p:cBhvr>
                                      <p:to>
                                        <p:strVal val="visible"/>
                                      </p:to>
                                    </p:set>
                                    <p:animEffect transition="in" filter="fade">
                                      <p:cBhvr>
                                        <p:cTn id="71" dur="1000"/>
                                        <p:tgtEl>
                                          <p:spTgt spid="187"/>
                                        </p:tgtEl>
                                      </p:cBhvr>
                                    </p:animEffect>
                                    <p:anim calcmode="lin" valueType="num">
                                      <p:cBhvr>
                                        <p:cTn id="72" dur="1000" fill="hold"/>
                                        <p:tgtEl>
                                          <p:spTgt spid="187"/>
                                        </p:tgtEl>
                                        <p:attrNameLst>
                                          <p:attrName>ppt_x</p:attrName>
                                        </p:attrNameLst>
                                      </p:cBhvr>
                                      <p:tavLst>
                                        <p:tav tm="0">
                                          <p:val>
                                            <p:strVal val="#ppt_x"/>
                                          </p:val>
                                        </p:tav>
                                        <p:tav tm="100000">
                                          <p:val>
                                            <p:strVal val="#ppt_x"/>
                                          </p:val>
                                        </p:tav>
                                      </p:tavLst>
                                    </p:anim>
                                    <p:anim calcmode="lin" valueType="num">
                                      <p:cBhvr>
                                        <p:cTn id="73" dur="1000" fill="hold"/>
                                        <p:tgtEl>
                                          <p:spTgt spid="187"/>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189"/>
                                        </p:tgtEl>
                                        <p:attrNameLst>
                                          <p:attrName>style.visibility</p:attrName>
                                        </p:attrNameLst>
                                      </p:cBhvr>
                                      <p:to>
                                        <p:strVal val="visible"/>
                                      </p:to>
                                    </p:set>
                                    <p:anim calcmode="lin" valueType="num">
                                      <p:cBhvr>
                                        <p:cTn id="77"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189"/>
                                        </p:tgtEl>
                                        <p:attrNameLst>
                                          <p:attrName>ppt_y</p:attrName>
                                        </p:attrNameLst>
                                      </p:cBhvr>
                                      <p:tavLst>
                                        <p:tav tm="0">
                                          <p:val>
                                            <p:strVal val="#ppt_y"/>
                                          </p:val>
                                        </p:tav>
                                        <p:tav tm="100000">
                                          <p:val>
                                            <p:strVal val="#ppt_y"/>
                                          </p:val>
                                        </p:tav>
                                      </p:tavLst>
                                    </p:anim>
                                    <p:anim calcmode="lin" valueType="num">
                                      <p:cBhvr>
                                        <p:cTn id="79"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3" grpId="0"/>
      <p:bldP spid="185" grpId="0"/>
      <p:bldP spid="186" grpId="0"/>
      <p:bldP spid="187" grpId="0"/>
      <p:bldP spid="1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对象之间最弱的一种关联方式，是临时性的关联。代码中一般指由局部变量、函数参数、返回值建立的对于其他对象的调用关系。一个类调用被依赖类中的某些方法而得以完成这个类的一些职责。在类图使用带箭头的虚线表示，箭头从使用类指向被依赖的类。</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依赖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149788" y="3179194"/>
            <a:ext cx="1638095" cy="3019048"/>
          </a:xfrm>
          <a:prstGeom prst="rect">
            <a:avLst/>
          </a:prstGeom>
        </p:spPr>
      </p:pic>
    </p:spTree>
    <p:extLst>
      <p:ext uri="{BB962C8B-B14F-4D97-AF65-F5344CB8AC3E}">
        <p14:creationId xmlns:p14="http://schemas.microsoft.com/office/powerpoint/2010/main" val="3929355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泛化</a:t>
            </a:r>
            <a:r>
              <a:rPr lang="en-US" altLang="zh-CN" dirty="0">
                <a:solidFill>
                  <a:srgbClr val="728D98"/>
                </a:solidFill>
                <a:latin typeface="微软雅黑" panose="020B0503020204020204" pitchFamily="34" charset="-122"/>
                <a:ea typeface="微软雅黑" panose="020B0503020204020204" pitchFamily="34" charset="-122"/>
              </a:rPr>
              <a:t>(generalization)</a:t>
            </a:r>
            <a:r>
              <a:rPr lang="zh-CN" altLang="en-US" dirty="0">
                <a:solidFill>
                  <a:srgbClr val="728D98"/>
                </a:solidFill>
                <a:latin typeface="微软雅黑" panose="020B0503020204020204" pitchFamily="34" charset="-122"/>
                <a:ea typeface="微软雅黑" panose="020B0503020204020204" pitchFamily="34" charset="-122"/>
              </a:rPr>
              <a:t>：表示</a:t>
            </a:r>
            <a:r>
              <a:rPr lang="en-US" altLang="zh-CN" dirty="0">
                <a:solidFill>
                  <a:srgbClr val="728D98"/>
                </a:solidFill>
                <a:latin typeface="微软雅黑" panose="020B0503020204020204" pitchFamily="34" charset="-122"/>
                <a:ea typeface="微软雅黑" panose="020B0503020204020204" pitchFamily="34" charset="-122"/>
              </a:rPr>
              <a:t>is-a</a:t>
            </a:r>
            <a:r>
              <a:rPr lang="zh-CN" altLang="en-US" dirty="0">
                <a:solidFill>
                  <a:srgbClr val="728D98"/>
                </a:solidFill>
                <a:latin typeface="微软雅黑" panose="020B0503020204020204" pitchFamily="34" charset="-122"/>
                <a:ea typeface="微软雅黑" panose="020B0503020204020204" pitchFamily="34" charset="-122"/>
              </a:rPr>
              <a:t>的关系，是对象之间耦合度最大的一种关系，子类继承父类的所有细节。直接使用语言中的继承表达。在类图中使用带三角箭头的实线表示，箭头从子类指向父类。</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泛化关系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72499" y="3917859"/>
            <a:ext cx="6038095" cy="1200000"/>
          </a:xfrm>
          <a:prstGeom prst="rect">
            <a:avLst/>
          </a:prstGeom>
        </p:spPr>
      </p:pic>
    </p:spTree>
    <p:extLst>
      <p:ext uri="{BB962C8B-B14F-4D97-AF65-F5344CB8AC3E}">
        <p14:creationId xmlns:p14="http://schemas.microsoft.com/office/powerpoint/2010/main" val="3748595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1424868"/>
            <a:ext cx="4676918" cy="1200329"/>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是一种结构关系，它指明一个事务的对象与另一个事物的对象</a:t>
            </a:r>
            <a:r>
              <a:rPr lang="zh-CN" altLang="en-US" dirty="0">
                <a:solidFill>
                  <a:srgbClr val="728D98"/>
                </a:solidFill>
                <a:latin typeface="微软雅黑" panose="020B0503020204020204" pitchFamily="34" charset="-122"/>
                <a:ea typeface="微软雅黑" panose="020B0503020204020204" pitchFamily="34" charset="-122"/>
              </a:rPr>
              <a:t>之间的联系。比如客户类与订单类之间的关系。这种关系通常使用类的属性表达。</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3179194"/>
            <a:ext cx="3905250" cy="1571625"/>
          </a:xfrm>
          <a:prstGeom prst="rect">
            <a:avLst/>
          </a:prstGeom>
        </p:spPr>
      </p:pic>
    </p:spTree>
    <p:extLst>
      <p:ext uri="{BB962C8B-B14F-4D97-AF65-F5344CB8AC3E}">
        <p14:creationId xmlns:p14="http://schemas.microsoft.com/office/powerpoint/2010/main" val="1253354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聚合是关联的一种强制模式。整体和个体的一种关系，此时它们两个可单独存在，都有独自的生命周期，个体可以属于多个整体对象，同时也可以为多个 整 体对象所服务。比如说汽车和轮子，汽车上有车轮，但同时这个车轮也可以放到其它的车上。</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聚合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649417" y="3179194"/>
            <a:ext cx="3722826" cy="1390627"/>
          </a:xfrm>
          <a:prstGeom prst="rect">
            <a:avLst/>
          </a:prstGeom>
        </p:spPr>
      </p:pic>
    </p:spTree>
    <p:extLst>
      <p:ext uri="{BB962C8B-B14F-4D97-AF65-F5344CB8AC3E}">
        <p14:creationId xmlns:p14="http://schemas.microsoft.com/office/powerpoint/2010/main" val="4132940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包含关系。整体和个体的一种特殊关系，其中整体和个体是不可分割的关系，不可独立存在，是关联关系中最强的一种关系。比如说鸟和翅膀的关系，其中翅膀是不可单独存在的。</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组合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2902196"/>
            <a:ext cx="3901586" cy="1054483"/>
          </a:xfrm>
          <a:prstGeom prst="rect">
            <a:avLst/>
          </a:prstGeom>
        </p:spPr>
      </p:pic>
    </p:spTree>
    <p:extLst>
      <p:ext uri="{BB962C8B-B14F-4D97-AF65-F5344CB8AC3E}">
        <p14:creationId xmlns:p14="http://schemas.microsoft.com/office/powerpoint/2010/main" val="3146513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实现关系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2498" y="1424868"/>
            <a:ext cx="4767901" cy="646331"/>
          </a:xfrm>
          <a:prstGeom prst="rect">
            <a:avLst/>
          </a:prstGeom>
          <a:noFill/>
        </p:spPr>
        <p:txBody>
          <a:bodyPr wrap="square" rtlCol="0">
            <a:spAutoFit/>
          </a:bodyPr>
          <a:lstStyle/>
          <a:p>
            <a:r>
              <a:rPr lang="zh-CN" altLang="en-US" dirty="0">
                <a:solidFill>
                  <a:srgbClr val="728D98"/>
                </a:solidFill>
                <a:latin typeface="微软雅黑" panose="020B0503020204020204" pitchFamily="34" charset="-122"/>
                <a:ea typeface="微软雅黑" panose="020B0503020204020204" pitchFamily="34" charset="-122"/>
              </a:rPr>
              <a:t>类之间的语义关系，其中一</a:t>
            </a:r>
            <a:r>
              <a:rPr lang="zh-CN" altLang="en-US" dirty="0" smtClean="0">
                <a:solidFill>
                  <a:srgbClr val="728D98"/>
                </a:solidFill>
                <a:latin typeface="微软雅黑" panose="020B0503020204020204" pitchFamily="34" charset="-122"/>
                <a:ea typeface="微软雅黑" panose="020B0503020204020204" pitchFamily="34" charset="-122"/>
              </a:rPr>
              <a:t>个类</a:t>
            </a:r>
            <a:r>
              <a:rPr lang="zh-CN" altLang="en-US" dirty="0">
                <a:solidFill>
                  <a:srgbClr val="728D98"/>
                </a:solidFill>
                <a:latin typeface="微软雅黑" panose="020B0503020204020204" pitchFamily="34" charset="-122"/>
                <a:ea typeface="微软雅黑" panose="020B0503020204020204" pitchFamily="34" charset="-122"/>
              </a:rPr>
              <a:t>指定了由另一个类必须执行的约定。</a:t>
            </a:r>
          </a:p>
        </p:txBody>
      </p:sp>
      <p:pic>
        <p:nvPicPr>
          <p:cNvPr id="4" name="图片 3"/>
          <p:cNvPicPr>
            <a:picLocks noChangeAspect="1"/>
          </p:cNvPicPr>
          <p:nvPr/>
        </p:nvPicPr>
        <p:blipFill>
          <a:blip r:embed="rId3"/>
          <a:stretch>
            <a:fillRect/>
          </a:stretch>
        </p:blipFill>
        <p:spPr>
          <a:xfrm>
            <a:off x="5740399" y="2071199"/>
            <a:ext cx="2927350" cy="3231344"/>
          </a:xfrm>
          <a:prstGeom prst="rect">
            <a:avLst/>
          </a:prstGeom>
        </p:spPr>
      </p:pic>
    </p:spTree>
    <p:extLst>
      <p:ext uri="{BB962C8B-B14F-4D97-AF65-F5344CB8AC3E}">
        <p14:creationId xmlns:p14="http://schemas.microsoft.com/office/powerpoint/2010/main" val="736473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08E2C313-6DAB-47EB-8995-5BC6B7587CB6}"/>
              </a:ext>
            </a:extLst>
          </p:cNvPr>
          <p:cNvGrpSpPr/>
          <p:nvPr/>
        </p:nvGrpSpPr>
        <p:grpSpPr>
          <a:xfrm>
            <a:off x="2822620" y="4246991"/>
            <a:ext cx="1440160" cy="1368152"/>
            <a:chOff x="2822620" y="3415722"/>
            <a:chExt cx="1440160" cy="1368152"/>
          </a:xfrm>
        </p:grpSpPr>
        <p:sp>
          <p:nvSpPr>
            <p:cNvPr id="9" name="矩形 8">
              <a:extLst>
                <a:ext uri="{FF2B5EF4-FFF2-40B4-BE49-F238E27FC236}">
                  <a16:creationId xmlns:a16="http://schemas.microsoft.com/office/drawing/2014/main" xmlns="" id="{891D6BA0-0DF9-40DB-B9D7-084605E72310}"/>
                </a:ext>
              </a:extLst>
            </p:cNvPr>
            <p:cNvSpPr/>
            <p:nvPr/>
          </p:nvSpPr>
          <p:spPr>
            <a:xfrm>
              <a:off x="2822620" y="3415722"/>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TextBox 36">
              <a:extLst>
                <a:ext uri="{FF2B5EF4-FFF2-40B4-BE49-F238E27FC236}">
                  <a16:creationId xmlns:a16="http://schemas.microsoft.com/office/drawing/2014/main" xmlns="" id="{9E14963B-C36B-4D4F-8F19-F1C27621C253}"/>
                </a:ext>
              </a:extLst>
            </p:cNvPr>
            <p:cNvSpPr txBox="1"/>
            <p:nvPr/>
          </p:nvSpPr>
          <p:spPr>
            <a:xfrm flipH="1">
              <a:off x="3100355" y="3611027"/>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实现层类图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18" name="组合 17">
            <a:extLst>
              <a:ext uri="{FF2B5EF4-FFF2-40B4-BE49-F238E27FC236}">
                <a16:creationId xmlns:a16="http://schemas.microsoft.com/office/drawing/2014/main" xmlns="" id="{B35F5E6D-79BB-4D25-B31A-33F383170488}"/>
              </a:ext>
            </a:extLst>
          </p:cNvPr>
          <p:cNvGrpSpPr/>
          <p:nvPr/>
        </p:nvGrpSpPr>
        <p:grpSpPr>
          <a:xfrm>
            <a:off x="2822620" y="1942735"/>
            <a:ext cx="1440160" cy="1368152"/>
            <a:chOff x="2822620" y="1111466"/>
            <a:chExt cx="1440160" cy="1368152"/>
          </a:xfrm>
        </p:grpSpPr>
        <p:sp>
          <p:nvSpPr>
            <p:cNvPr id="11" name="矩形 10">
              <a:extLst>
                <a:ext uri="{FF2B5EF4-FFF2-40B4-BE49-F238E27FC236}">
                  <a16:creationId xmlns:a16="http://schemas.microsoft.com/office/drawing/2014/main" xmlns="" id="{3DCA917B-0C87-4A79-9575-CCC7F0C595BC}"/>
                </a:ext>
              </a:extLst>
            </p:cNvPr>
            <p:cNvSpPr/>
            <p:nvPr/>
          </p:nvSpPr>
          <p:spPr>
            <a:xfrm>
              <a:off x="2822620" y="1111466"/>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TextBox 34">
              <a:extLst>
                <a:ext uri="{FF2B5EF4-FFF2-40B4-BE49-F238E27FC236}">
                  <a16:creationId xmlns:a16="http://schemas.microsoft.com/office/drawing/2014/main" xmlns="" id="{5383756C-8C16-4FFA-BED7-9C5A1A0AEE3E}"/>
                </a:ext>
              </a:extLst>
            </p:cNvPr>
            <p:cNvSpPr txBox="1"/>
            <p:nvPr/>
          </p:nvSpPr>
          <p:spPr>
            <a:xfrm flipH="1">
              <a:off x="3071576" y="1347581"/>
              <a:ext cx="942247" cy="9787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概念层类图</a:t>
              </a:r>
              <a:endParaRPr kumimoji="0" lang="zh-CN" altLang="en-US" sz="24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0" name="组合 19">
            <a:extLst>
              <a:ext uri="{FF2B5EF4-FFF2-40B4-BE49-F238E27FC236}">
                <a16:creationId xmlns:a16="http://schemas.microsoft.com/office/drawing/2014/main" xmlns="" id="{A8E90744-317F-43D9-8C5E-6568BFDEDFCF}"/>
              </a:ext>
            </a:extLst>
          </p:cNvPr>
          <p:cNvGrpSpPr/>
          <p:nvPr/>
        </p:nvGrpSpPr>
        <p:grpSpPr>
          <a:xfrm>
            <a:off x="3571479" y="3074144"/>
            <a:ext cx="1440160" cy="1368152"/>
            <a:chOff x="3571479" y="2242875"/>
            <a:chExt cx="1440160" cy="1368152"/>
          </a:xfrm>
        </p:grpSpPr>
        <p:sp>
          <p:nvSpPr>
            <p:cNvPr id="8" name="矩形 7">
              <a:extLst>
                <a:ext uri="{FF2B5EF4-FFF2-40B4-BE49-F238E27FC236}">
                  <a16:creationId xmlns:a16="http://schemas.microsoft.com/office/drawing/2014/main" xmlns="" id="{7683991F-0EBE-429B-B333-F8E6696743DE}"/>
                </a:ext>
              </a:extLst>
            </p:cNvPr>
            <p:cNvSpPr/>
            <p:nvPr/>
          </p:nvSpPr>
          <p:spPr>
            <a:xfrm>
              <a:off x="3571479" y="2242875"/>
              <a:ext cx="1440160" cy="1368152"/>
            </a:xfrm>
            <a:prstGeom prst="rect">
              <a:avLst/>
            </a:prstGeom>
            <a:blipFill>
              <a:blip r:embed="rId4"/>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34">
              <a:extLst>
                <a:ext uri="{FF2B5EF4-FFF2-40B4-BE49-F238E27FC236}">
                  <a16:creationId xmlns:a16="http://schemas.microsoft.com/office/drawing/2014/main" xmlns="" id="{942568CE-0D9A-4B58-BF9F-153C832631B9}"/>
                </a:ext>
              </a:extLst>
            </p:cNvPr>
            <p:cNvSpPr txBox="1"/>
            <p:nvPr/>
          </p:nvSpPr>
          <p:spPr>
            <a:xfrm flipH="1">
              <a:off x="3871911" y="2363720"/>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说明层类图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3" name="组合 22">
            <a:extLst>
              <a:ext uri="{FF2B5EF4-FFF2-40B4-BE49-F238E27FC236}">
                <a16:creationId xmlns:a16="http://schemas.microsoft.com/office/drawing/2014/main" xmlns="" id="{BFA1AA9D-DE9E-44BB-A313-5A9A38C1BFFF}"/>
              </a:ext>
            </a:extLst>
          </p:cNvPr>
          <p:cNvGrpSpPr/>
          <p:nvPr/>
        </p:nvGrpSpPr>
        <p:grpSpPr>
          <a:xfrm>
            <a:off x="5126876" y="4246991"/>
            <a:ext cx="4464496" cy="1368152"/>
            <a:chOff x="5126876" y="3415722"/>
            <a:chExt cx="4464496" cy="1368152"/>
          </a:xfrm>
        </p:grpSpPr>
        <p:sp>
          <p:nvSpPr>
            <p:cNvPr id="4" name="矩形 3">
              <a:extLst>
                <a:ext uri="{FF2B5EF4-FFF2-40B4-BE49-F238E27FC236}">
                  <a16:creationId xmlns:a16="http://schemas.microsoft.com/office/drawing/2014/main" xmlns="" id="{9357588E-2AAC-47E8-9E3C-D120D0FE30E8}"/>
                </a:ext>
              </a:extLst>
            </p:cNvPr>
            <p:cNvSpPr/>
            <p:nvPr/>
          </p:nvSpPr>
          <p:spPr>
            <a:xfrm>
              <a:off x="5126876" y="3415722"/>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矩形 13">
              <a:extLst>
                <a:ext uri="{FF2B5EF4-FFF2-40B4-BE49-F238E27FC236}">
                  <a16:creationId xmlns:a16="http://schemas.microsoft.com/office/drawing/2014/main" xmlns="" id="{93A60B78-213F-44A9-B174-D33BB251136B}"/>
                </a:ext>
              </a:extLst>
            </p:cNvPr>
            <p:cNvSpPr/>
            <p:nvPr/>
          </p:nvSpPr>
          <p:spPr>
            <a:xfrm>
              <a:off x="5345105" y="3930521"/>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考虑实现问题。提供实现的细节。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1" name="组合 20">
            <a:extLst>
              <a:ext uri="{FF2B5EF4-FFF2-40B4-BE49-F238E27FC236}">
                <a16:creationId xmlns:a16="http://schemas.microsoft.com/office/drawing/2014/main" xmlns="" id="{C9E867EC-CA34-49CE-8E8F-064D1AFAF627}"/>
              </a:ext>
            </a:extLst>
          </p:cNvPr>
          <p:cNvGrpSpPr/>
          <p:nvPr/>
        </p:nvGrpSpPr>
        <p:grpSpPr>
          <a:xfrm>
            <a:off x="5558924" y="3094863"/>
            <a:ext cx="4464496" cy="1368152"/>
            <a:chOff x="5558924" y="2263594"/>
            <a:chExt cx="4464496" cy="1368152"/>
          </a:xfrm>
        </p:grpSpPr>
        <p:sp>
          <p:nvSpPr>
            <p:cNvPr id="3" name="矩形 2">
              <a:extLst>
                <a:ext uri="{FF2B5EF4-FFF2-40B4-BE49-F238E27FC236}">
                  <a16:creationId xmlns:a16="http://schemas.microsoft.com/office/drawing/2014/main" xmlns="" id="{89A1620D-D03B-424B-87C7-A3FF112EA880}"/>
                </a:ext>
              </a:extLst>
            </p:cNvPr>
            <p:cNvSpPr/>
            <p:nvPr/>
          </p:nvSpPr>
          <p:spPr>
            <a:xfrm>
              <a:off x="5558924" y="2263594"/>
              <a:ext cx="4464496" cy="1368152"/>
            </a:xfrm>
            <a:prstGeom prst="rect">
              <a:avLst/>
            </a:prstGeom>
            <a:solidFill>
              <a:srgbClr val="92C3CC"/>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矩形 14">
              <a:extLst>
                <a:ext uri="{FF2B5EF4-FFF2-40B4-BE49-F238E27FC236}">
                  <a16:creationId xmlns:a16="http://schemas.microsoft.com/office/drawing/2014/main" xmlns="" id="{54DBDA60-A592-49B3-A4A7-295B38AC714C}"/>
                </a:ext>
              </a:extLst>
            </p:cNvPr>
            <p:cNvSpPr/>
            <p:nvPr/>
          </p:nvSpPr>
          <p:spPr>
            <a:xfrm>
              <a:off x="5767896" y="2865383"/>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主要考虑类的接口部分，而不是实现部分</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9" name="组合 18">
            <a:extLst>
              <a:ext uri="{FF2B5EF4-FFF2-40B4-BE49-F238E27FC236}">
                <a16:creationId xmlns:a16="http://schemas.microsoft.com/office/drawing/2014/main" xmlns="" id="{A7229CB9-1F7C-4A6F-9B65-96F273815EF9}"/>
              </a:ext>
            </a:extLst>
          </p:cNvPr>
          <p:cNvGrpSpPr/>
          <p:nvPr/>
        </p:nvGrpSpPr>
        <p:grpSpPr>
          <a:xfrm>
            <a:off x="5126876" y="1942735"/>
            <a:ext cx="4464496" cy="1368152"/>
            <a:chOff x="5126876" y="1111466"/>
            <a:chExt cx="4464496" cy="1368152"/>
          </a:xfrm>
        </p:grpSpPr>
        <p:sp>
          <p:nvSpPr>
            <p:cNvPr id="2" name="矩形 1">
              <a:extLst>
                <a:ext uri="{FF2B5EF4-FFF2-40B4-BE49-F238E27FC236}">
                  <a16:creationId xmlns:a16="http://schemas.microsoft.com/office/drawing/2014/main" xmlns="" id="{936A75AA-EBBA-4CE1-BD2F-852C3A3D27E9}"/>
                </a:ext>
              </a:extLst>
            </p:cNvPr>
            <p:cNvSpPr/>
            <p:nvPr/>
          </p:nvSpPr>
          <p:spPr>
            <a:xfrm>
              <a:off x="5126876" y="1111466"/>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矩形 16">
              <a:extLst>
                <a:ext uri="{FF2B5EF4-FFF2-40B4-BE49-F238E27FC236}">
                  <a16:creationId xmlns:a16="http://schemas.microsoft.com/office/drawing/2014/main" xmlns="" id="{809D8BF1-263B-4CEA-8B6C-2A9F8DE302FD}"/>
                </a:ext>
              </a:extLst>
            </p:cNvPr>
            <p:cNvSpPr/>
            <p:nvPr/>
          </p:nvSpPr>
          <p:spPr>
            <a:xfrm>
              <a:off x="5285281" y="1347581"/>
              <a:ext cx="4147685" cy="830997"/>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概念层</a:t>
              </a:r>
              <a:r>
                <a:rPr lang="zh-CN" altLang="en-US" sz="1600" dirty="0">
                  <a:solidFill>
                    <a:schemeClr val="bg1"/>
                  </a:solidFill>
                  <a:latin typeface="微软雅黑 Light" panose="020B0502040204020203" pitchFamily="34" charset="-122"/>
                  <a:ea typeface="微软雅黑 Light" panose="020B0502040204020203" pitchFamily="34" charset="-122"/>
                </a:rPr>
                <a:t>类</a:t>
              </a:r>
              <a:r>
                <a:rPr lang="zh-CN" altLang="en-US" sz="1600" dirty="0" smtClean="0">
                  <a:solidFill>
                    <a:schemeClr val="bg1"/>
                  </a:solidFill>
                  <a:latin typeface="微软雅黑 Light" panose="020B0502040204020203" pitchFamily="34" charset="-122"/>
                  <a:ea typeface="微软雅黑 Light" panose="020B0502040204020203" pitchFamily="34" charset="-122"/>
                </a:rPr>
                <a:t>图描述的是现实世界中对问题领域的概念理解。在概念层阶段很少考虑或几乎不需要考虑类的现实问题。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584187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2188721" y="1524766"/>
            <a:ext cx="1784196" cy="1938992"/>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状态机图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014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637528" y="926003"/>
            <a:ext cx="4394188" cy="1039484"/>
            <a:chOff x="4637528" y="926003"/>
            <a:chExt cx="4394188" cy="1039484"/>
          </a:xfrm>
        </p:grpSpPr>
        <p:grpSp>
          <p:nvGrpSpPr>
            <p:cNvPr id="2" name="组合 1"/>
            <p:cNvGrpSpPr/>
            <p:nvPr/>
          </p:nvGrpSpPr>
          <p:grpSpPr>
            <a:xfrm>
              <a:off x="4637528" y="926003"/>
              <a:ext cx="4394188" cy="1039484"/>
              <a:chOff x="1547664" y="1052735"/>
              <a:chExt cx="6696743" cy="1584174"/>
            </a:xfrm>
          </p:grpSpPr>
          <p:sp>
            <p:nvSpPr>
              <p:cNvPr id="3" name="圆角矩形 24"/>
              <p:cNvSpPr/>
              <p:nvPr/>
            </p:nvSpPr>
            <p:spPr>
              <a:xfrm>
                <a:off x="1547664" y="1052735"/>
                <a:ext cx="6696743" cy="1584174"/>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7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 name="圆角矩形 4"/>
              <p:cNvSpPr/>
              <p:nvPr/>
            </p:nvSpPr>
            <p:spPr>
              <a:xfrm>
                <a:off x="3419872" y="1196748"/>
                <a:ext cx="4680522" cy="1311628"/>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dpi="0" rotWithShape="1">
                <a:blip r:embed="rId3"/>
                <a:srcRect/>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grpSp>
        <p:sp>
          <p:nvSpPr>
            <p:cNvPr id="8" name="TextBox 40"/>
            <p:cNvSpPr txBox="1"/>
            <p:nvPr/>
          </p:nvSpPr>
          <p:spPr>
            <a:xfrm flipH="1">
              <a:off x="4891966" y="1281547"/>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a:ln w="18415" cmpd="sng">
                    <a:noFill/>
                    <a:prstDash val="solid"/>
                  </a:ln>
                  <a:solidFill>
                    <a:srgbClr val="608094"/>
                  </a:solidFill>
                  <a:uLnTx/>
                  <a:uFillTx/>
                  <a:latin typeface="微软雅黑" panose="020B0503020204020204" pitchFamily="34" charset="-122"/>
                  <a:cs typeface="Times New Roman" panose="02020603050405020304" pitchFamily="18" charset="0"/>
                </a:rPr>
                <a:t>状态</a:t>
              </a:r>
            </a:p>
          </p:txBody>
        </p:sp>
        <p:sp>
          <p:nvSpPr>
            <p:cNvPr id="26" name="矩形 25"/>
            <p:cNvSpPr/>
            <p:nvPr/>
          </p:nvSpPr>
          <p:spPr>
            <a:xfrm>
              <a:off x="5866338" y="96906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指的是对象在其生命周期中的一种状况，处于某个特定状态中的对象必然会满足某些条件、执行某些动作或者是等待某些事件</a:t>
              </a:r>
            </a:p>
          </p:txBody>
        </p:sp>
      </p:grpSp>
      <p:grpSp>
        <p:nvGrpSpPr>
          <p:cNvPr id="23" name="组合 22"/>
          <p:cNvGrpSpPr/>
          <p:nvPr/>
        </p:nvGrpSpPr>
        <p:grpSpPr>
          <a:xfrm>
            <a:off x="2680269" y="1997548"/>
            <a:ext cx="4394188" cy="1039486"/>
            <a:chOff x="2680269" y="1997548"/>
            <a:chExt cx="4394188" cy="1039486"/>
          </a:xfrm>
        </p:grpSpPr>
        <p:grpSp>
          <p:nvGrpSpPr>
            <p:cNvPr id="5" name="组合 4"/>
            <p:cNvGrpSpPr/>
            <p:nvPr/>
          </p:nvGrpSpPr>
          <p:grpSpPr>
            <a:xfrm flipH="1">
              <a:off x="2680269" y="1997548"/>
              <a:ext cx="4394188" cy="1039486"/>
              <a:chOff x="1547664" y="1052736"/>
              <a:chExt cx="6696744" cy="1584176"/>
            </a:xfrm>
          </p:grpSpPr>
          <p:sp>
            <p:nvSpPr>
              <p:cNvPr id="6" name="圆角矩形 2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9" name="TextBox 41"/>
            <p:cNvSpPr txBox="1"/>
            <p:nvPr/>
          </p:nvSpPr>
          <p:spPr>
            <a:xfrm flipH="1">
              <a:off x="5997295" y="216165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转换</a:t>
              </a:r>
            </a:p>
          </p:txBody>
        </p:sp>
        <p:sp>
          <p:nvSpPr>
            <p:cNvPr id="27" name="矩形 26"/>
            <p:cNvSpPr/>
            <p:nvPr/>
          </p:nvSpPr>
          <p:spPr>
            <a:xfrm>
              <a:off x="2900145" y="204090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指的是对象在其生命周期中的一种状况，处于某个特定状态中的对象必然会满足某些条件、执行某些动作触发进入第二个状态。</a:t>
              </a:r>
            </a:p>
          </p:txBody>
        </p:sp>
      </p:grpSp>
      <p:grpSp>
        <p:nvGrpSpPr>
          <p:cNvPr id="24" name="组合 23"/>
          <p:cNvGrpSpPr/>
          <p:nvPr/>
        </p:nvGrpSpPr>
        <p:grpSpPr>
          <a:xfrm>
            <a:off x="4637528" y="3077969"/>
            <a:ext cx="4394188" cy="1039486"/>
            <a:chOff x="4637528" y="3077969"/>
            <a:chExt cx="4394188" cy="1039486"/>
          </a:xfrm>
        </p:grpSpPr>
        <p:grpSp>
          <p:nvGrpSpPr>
            <p:cNvPr id="10" name="组合 9"/>
            <p:cNvGrpSpPr/>
            <p:nvPr/>
          </p:nvGrpSpPr>
          <p:grpSpPr>
            <a:xfrm>
              <a:off x="4637528" y="3077969"/>
              <a:ext cx="4394188" cy="1039486"/>
              <a:chOff x="1547664" y="1052736"/>
              <a:chExt cx="6696744" cy="1584176"/>
            </a:xfrm>
          </p:grpSpPr>
          <p:sp>
            <p:nvSpPr>
              <p:cNvPr id="11" name="圆角矩形 3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6" name="TextBox 50"/>
            <p:cNvSpPr txBox="1"/>
            <p:nvPr/>
          </p:nvSpPr>
          <p:spPr>
            <a:xfrm flipH="1">
              <a:off x="4891966" y="338177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事件</a:t>
              </a:r>
            </a:p>
          </p:txBody>
        </p:sp>
        <p:sp>
          <p:nvSpPr>
            <p:cNvPr id="28" name="矩形 27"/>
            <p:cNvSpPr/>
            <p:nvPr/>
          </p:nvSpPr>
          <p:spPr>
            <a:xfrm>
              <a:off x="5866393" y="3246291"/>
              <a:ext cx="3097378" cy="521970"/>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指的是发生在时间和空间上的对状态机来讲有意义的那些事情</a:t>
              </a:r>
            </a:p>
          </p:txBody>
        </p:sp>
      </p:grpSp>
      <p:grpSp>
        <p:nvGrpSpPr>
          <p:cNvPr id="25" name="组合 24"/>
          <p:cNvGrpSpPr/>
          <p:nvPr/>
        </p:nvGrpSpPr>
        <p:grpSpPr>
          <a:xfrm>
            <a:off x="2680269" y="4149514"/>
            <a:ext cx="4394188" cy="1039486"/>
            <a:chOff x="2680269" y="4149514"/>
            <a:chExt cx="4394188" cy="1039486"/>
          </a:xfrm>
        </p:grpSpPr>
        <p:grpSp>
          <p:nvGrpSpPr>
            <p:cNvPr id="13" name="组合 12"/>
            <p:cNvGrpSpPr/>
            <p:nvPr/>
          </p:nvGrpSpPr>
          <p:grpSpPr>
            <a:xfrm flipH="1">
              <a:off x="2680269" y="4149514"/>
              <a:ext cx="4394188" cy="1039486"/>
              <a:chOff x="1547664" y="1052736"/>
              <a:chExt cx="6696744" cy="1584176"/>
            </a:xfrm>
          </p:grpSpPr>
          <p:sp>
            <p:nvSpPr>
              <p:cNvPr id="14" name="圆角矩形 3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5"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7" name="TextBox 51"/>
            <p:cNvSpPr txBox="1"/>
            <p:nvPr/>
          </p:nvSpPr>
          <p:spPr>
            <a:xfrm flipH="1">
              <a:off x="5997295" y="4452118"/>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2400" b="0" dirty="0">
                  <a:solidFill>
                    <a:srgbClr val="608094"/>
                  </a:solidFill>
                  <a:latin typeface="微软雅黑" panose="020B0503020204020204" pitchFamily="34" charset="-122"/>
                  <a:cs typeface="Times New Roman" panose="02020603050405020304" pitchFamily="18" charset="0"/>
                </a:rPr>
                <a:t>活动</a:t>
              </a:r>
            </a:p>
          </p:txBody>
        </p:sp>
        <p:sp>
          <p:nvSpPr>
            <p:cNvPr id="29" name="矩形 28"/>
            <p:cNvSpPr/>
            <p:nvPr/>
          </p:nvSpPr>
          <p:spPr>
            <a:xfrm>
              <a:off x="2912210" y="4295302"/>
              <a:ext cx="3097378" cy="30670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指的是状态机中进行的非原子操作。</a:t>
              </a:r>
            </a:p>
          </p:txBody>
        </p:sp>
      </p:grpSp>
      <p:grpSp>
        <p:nvGrpSpPr>
          <p:cNvPr id="31" name="组合 30"/>
          <p:cNvGrpSpPr/>
          <p:nvPr/>
        </p:nvGrpSpPr>
        <p:grpSpPr>
          <a:xfrm>
            <a:off x="4637528" y="5235675"/>
            <a:ext cx="4394188" cy="1039486"/>
            <a:chOff x="4637528" y="5235675"/>
            <a:chExt cx="4394188" cy="1039486"/>
          </a:xfrm>
        </p:grpSpPr>
        <p:grpSp>
          <p:nvGrpSpPr>
            <p:cNvPr id="18" name="组合 17"/>
            <p:cNvGrpSpPr/>
            <p:nvPr/>
          </p:nvGrpSpPr>
          <p:grpSpPr>
            <a:xfrm>
              <a:off x="4637528" y="5235675"/>
              <a:ext cx="4394188" cy="1039486"/>
              <a:chOff x="1547664" y="1052736"/>
              <a:chExt cx="6696744" cy="1584176"/>
            </a:xfrm>
          </p:grpSpPr>
          <p:sp>
            <p:nvSpPr>
              <p:cNvPr id="19" name="圆角矩形 4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0"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21" name="TextBox 61"/>
            <p:cNvSpPr txBox="1"/>
            <p:nvPr/>
          </p:nvSpPr>
          <p:spPr>
            <a:xfrm flipH="1">
              <a:off x="4891966" y="5539485"/>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动作</a:t>
              </a:r>
            </a:p>
          </p:txBody>
        </p:sp>
        <p:sp>
          <p:nvSpPr>
            <p:cNvPr id="30" name="矩形 29"/>
            <p:cNvSpPr/>
            <p:nvPr/>
          </p:nvSpPr>
          <p:spPr>
            <a:xfrm>
              <a:off x="5858139" y="5433660"/>
              <a:ext cx="3097378" cy="7372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指的是状态机中可以执行的那些原子操作，必须一直执行下去，最终导致状态的变更或者返回一个值</a:t>
              </a:r>
            </a:p>
          </p:txBody>
        </p:sp>
      </p:grpSp>
      <p:sp>
        <p:nvSpPr>
          <p:cNvPr id="32" name="文本框 9"/>
          <p:cNvSpPr txBox="1"/>
          <p:nvPr/>
        </p:nvSpPr>
        <p:spPr>
          <a:xfrm>
            <a:off x="321310" y="352425"/>
            <a:ext cx="4465955" cy="1014730"/>
          </a:xfrm>
          <a:prstGeom prst="rect">
            <a:avLst/>
          </a:prstGeom>
          <a:noFill/>
        </p:spPr>
        <p:txBody>
          <a:bodyPr wrap="square" rtlCol="0">
            <a:spAutoFit/>
          </a:bodyPr>
          <a:lstStyle/>
          <a:p>
            <a:r>
              <a:rPr lang="zh-CN" altLang="en-US" sz="6000" b="1" dirty="0" smtClean="0">
                <a:solidFill>
                  <a:schemeClr val="bg1"/>
                </a:solidFill>
                <a:latin typeface="微软雅黑" panose="020B0503020204020204" pitchFamily="34" charset="-122"/>
                <a:ea typeface="微软雅黑" panose="020B0503020204020204" pitchFamily="34" charset="-122"/>
              </a:rPr>
              <a:t>状态图组成</a:t>
            </a:r>
          </a:p>
        </p:txBody>
      </p:sp>
    </p:spTree>
    <p:extLst>
      <p:ext uri="{BB962C8B-B14F-4D97-AF65-F5344CB8AC3E}">
        <p14:creationId xmlns:p14="http://schemas.microsoft.com/office/powerpoint/2010/main" val="1420110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7067550"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 y="1790699"/>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938837" y="631481"/>
            <a:ext cx="2257425" cy="1159218"/>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7393955" y="1690062"/>
            <a:ext cx="2597769"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CFDD143-CF1B-48B0-8BDE-AB52AB638EB2}"/>
              </a:ext>
            </a:extLst>
          </p:cNvPr>
          <p:cNvSpPr/>
          <p:nvPr/>
        </p:nvSpPr>
        <p:spPr>
          <a:xfrm>
            <a:off x="7632081" y="2849280"/>
            <a:ext cx="2121518" cy="2031325"/>
          </a:xfrm>
          <a:prstGeom prst="rect">
            <a:avLst/>
          </a:prstGeom>
        </p:spPr>
        <p:txBody>
          <a:bodyPr wrap="square">
            <a:spAutoFit/>
          </a:bodyPr>
          <a:lstStyle/>
          <a:p>
            <a:r>
              <a:rPr lang="en-US" altLang="zh-CN" dirty="0">
                <a:solidFill>
                  <a:srgbClr val="92C3CC"/>
                </a:solidFill>
                <a:latin typeface="微软雅黑" panose="020B0503020204020204" pitchFamily="34" charset="-122"/>
                <a:ea typeface="微软雅黑" panose="020B0503020204020204" pitchFamily="34" charset="-122"/>
              </a:rPr>
              <a:t> </a:t>
            </a:r>
            <a:r>
              <a:rPr lang="en-US" altLang="zh-CN" dirty="0" smtClean="0">
                <a:solidFill>
                  <a:srgbClr val="92C3CC"/>
                </a:solidFill>
                <a:latin typeface="微软雅黑" panose="020B0503020204020204" pitchFamily="34" charset="-122"/>
                <a:ea typeface="微软雅黑" panose="020B0503020204020204" pitchFamily="34" charset="-122"/>
              </a:rPr>
              <a:t>      </a:t>
            </a:r>
            <a:r>
              <a:rPr lang="zh-CN" altLang="en-US" dirty="0" smtClean="0">
                <a:solidFill>
                  <a:srgbClr val="92C3CC"/>
                </a:solidFill>
                <a:latin typeface="微软雅黑" panose="020B0503020204020204" pitchFamily="34" charset="-122"/>
                <a:ea typeface="微软雅黑" panose="020B0503020204020204" pitchFamily="34" charset="-122"/>
              </a:rPr>
              <a:t>主要</a:t>
            </a:r>
            <a:r>
              <a:rPr lang="zh-CN" altLang="en-US" dirty="0">
                <a:solidFill>
                  <a:srgbClr val="92C3CC"/>
                </a:solidFill>
                <a:latin typeface="微软雅黑" panose="020B0503020204020204" pitchFamily="34" charset="-122"/>
                <a:ea typeface="微软雅黑" panose="020B0503020204020204" pitchFamily="34" charset="-122"/>
              </a:rPr>
              <a:t>用于描述系统的行为及各种功能之间的关系，是描述参与者（</a:t>
            </a:r>
            <a:r>
              <a:rPr lang="en-US" altLang="zh-CN" dirty="0">
                <a:solidFill>
                  <a:srgbClr val="92C3CC"/>
                </a:solidFill>
                <a:latin typeface="微软雅黑" panose="020B0503020204020204" pitchFamily="34" charset="-122"/>
                <a:ea typeface="微软雅黑" panose="020B0503020204020204" pitchFamily="34" charset="-122"/>
              </a:rPr>
              <a:t>Actor</a:t>
            </a:r>
            <a:r>
              <a:rPr lang="zh-CN" altLang="en-US" dirty="0">
                <a:solidFill>
                  <a:srgbClr val="92C3CC"/>
                </a:solidFill>
                <a:latin typeface="微软雅黑" panose="020B0503020204020204" pitchFamily="34" charset="-122"/>
                <a:ea typeface="微软雅黑" panose="020B0503020204020204" pitchFamily="34" charset="-122"/>
              </a:rPr>
              <a:t>）与用例以及用例与用例之间关系的图</a:t>
            </a:r>
            <a:r>
              <a:rPr lang="zh-CN" altLang="en-US" dirty="0" smtClean="0">
                <a:solidFill>
                  <a:srgbClr val="92C3CC"/>
                </a:solidFill>
                <a:latin typeface="微软雅黑" panose="020B0503020204020204" pitchFamily="34" charset="-122"/>
                <a:ea typeface="微软雅黑" panose="020B0503020204020204" pitchFamily="34" charset="-122"/>
              </a:rPr>
              <a:t>。</a:t>
            </a:r>
            <a:endParaRPr lang="zh-CN" altLang="en-US"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382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1198880"/>
          </a:xfrm>
          <a:prstGeom prst="rect">
            <a:avLst/>
          </a:prstGeom>
          <a:noFill/>
        </p:spPr>
        <p:txBody>
          <a:bodyPr wrap="square" rtlCol="0" anchor="t">
            <a:spAutoFit/>
          </a:bodyPr>
          <a:lstStyle/>
          <a:p>
            <a:r>
              <a:rPr lang="zh-CN" altLang="en-US"/>
              <a:t>状态用于对实体在其生命周期中的各种状况进行建模，一个实体总是在有限的一段时间内保持一个状态。状态由一个带圆角的矩形表示，状态的组成应该包括：</a:t>
            </a:r>
            <a:r>
              <a:rPr lang="zh-CN" altLang="en-US">
                <a:solidFill>
                  <a:srgbClr val="FF0000"/>
                </a:solidFill>
              </a:rPr>
              <a:t>名称、进入和退出动作、内部转换和子状态和延迟事件</a:t>
            </a:r>
            <a:r>
              <a:rPr lang="zh-CN" altLang="en-US"/>
              <a:t>。</a:t>
            </a:r>
          </a:p>
        </p:txBody>
      </p:sp>
      <p:pic>
        <p:nvPicPr>
          <p:cNvPr id="4" name="图片 3"/>
          <p:cNvPicPr>
            <a:picLocks noChangeAspect="1"/>
          </p:cNvPicPr>
          <p:nvPr/>
        </p:nvPicPr>
        <p:blipFill>
          <a:blip r:embed="rId5"/>
          <a:stretch>
            <a:fillRect/>
          </a:stretch>
        </p:blipFill>
        <p:spPr>
          <a:xfrm>
            <a:off x="6266815" y="3427730"/>
            <a:ext cx="3195320" cy="1578610"/>
          </a:xfrm>
          <a:prstGeom prst="rect">
            <a:avLst/>
          </a:prstGeom>
        </p:spPr>
      </p:pic>
    </p:spTree>
    <p:extLst>
      <p:ext uri="{BB962C8B-B14F-4D97-AF65-F5344CB8AC3E}">
        <p14:creationId xmlns:p14="http://schemas.microsoft.com/office/powerpoint/2010/main" val="432371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521970"/>
          </a:xfrm>
          <a:prstGeom prst="rect">
            <a:avLst/>
          </a:prstGeom>
          <a:noFill/>
        </p:spPr>
        <p:txBody>
          <a:bodyPr wrap="square" rtlCol="0" anchor="t">
            <a:spAutoFit/>
          </a:bodyPr>
          <a:lstStyle/>
          <a:p>
            <a:r>
              <a:rPr lang="zh-CN" altLang="en-US" sz="2800"/>
              <a:t>初始状态：</a:t>
            </a:r>
          </a:p>
        </p:txBody>
      </p:sp>
      <p:sp>
        <p:nvSpPr>
          <p:cNvPr id="2" name="文本框 1"/>
          <p:cNvSpPr txBox="1"/>
          <p:nvPr/>
        </p:nvSpPr>
        <p:spPr>
          <a:xfrm>
            <a:off x="4902200" y="3686810"/>
            <a:ext cx="5924550" cy="521970"/>
          </a:xfrm>
          <a:prstGeom prst="rect">
            <a:avLst/>
          </a:prstGeom>
          <a:noFill/>
        </p:spPr>
        <p:txBody>
          <a:bodyPr wrap="square" rtlCol="0" anchor="t">
            <a:spAutoFit/>
          </a:bodyPr>
          <a:lstStyle/>
          <a:p>
            <a:r>
              <a:rPr lang="zh-CN" altLang="en-US" sz="2800"/>
              <a:t>终止状态：</a:t>
            </a:r>
          </a:p>
        </p:txBody>
      </p:sp>
      <p:pic>
        <p:nvPicPr>
          <p:cNvPr id="6" name="图片 5"/>
          <p:cNvPicPr>
            <a:picLocks noChangeAspect="1"/>
          </p:cNvPicPr>
          <p:nvPr/>
        </p:nvPicPr>
        <p:blipFill>
          <a:blip r:embed="rId5"/>
          <a:srcRect l="47298" t="28336" r="33387" b="45938"/>
          <a:stretch>
            <a:fillRect/>
          </a:stretch>
        </p:blipFill>
        <p:spPr>
          <a:xfrm>
            <a:off x="7085965" y="1403985"/>
            <a:ext cx="2512695" cy="1783715"/>
          </a:xfrm>
          <a:prstGeom prst="rect">
            <a:avLst/>
          </a:prstGeom>
        </p:spPr>
      </p:pic>
      <p:pic>
        <p:nvPicPr>
          <p:cNvPr id="7" name="图片 6"/>
          <p:cNvPicPr>
            <a:picLocks noChangeAspect="1"/>
          </p:cNvPicPr>
          <p:nvPr/>
        </p:nvPicPr>
        <p:blipFill>
          <a:blip r:embed="rId5"/>
          <a:srcRect l="65456" t="28996" r="19798" b="46817"/>
          <a:stretch>
            <a:fillRect/>
          </a:stretch>
        </p:blipFill>
        <p:spPr>
          <a:xfrm>
            <a:off x="7085965" y="3827780"/>
            <a:ext cx="1918335" cy="1677035"/>
          </a:xfrm>
          <a:prstGeom prst="rect">
            <a:avLst/>
          </a:prstGeom>
        </p:spPr>
      </p:pic>
    </p:spTree>
    <p:extLst>
      <p:ext uri="{BB962C8B-B14F-4D97-AF65-F5344CB8AC3E}">
        <p14:creationId xmlns:p14="http://schemas.microsoft.com/office/powerpoint/2010/main" val="3304405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255"/>
            <a:ext cx="6069330"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状态组成介绍</a:t>
            </a:r>
          </a:p>
        </p:txBody>
      </p:sp>
      <p:sp>
        <p:nvSpPr>
          <p:cNvPr id="3" name="文本框 2"/>
          <p:cNvSpPr txBox="1"/>
          <p:nvPr/>
        </p:nvSpPr>
        <p:spPr>
          <a:xfrm>
            <a:off x="4902200" y="1680210"/>
            <a:ext cx="5924550" cy="4246245"/>
          </a:xfrm>
          <a:prstGeom prst="rect">
            <a:avLst/>
          </a:prstGeom>
          <a:noFill/>
        </p:spPr>
        <p:txBody>
          <a:bodyPr wrap="square" rtlCol="0" anchor="t">
            <a:spAutoFit/>
          </a:bodyPr>
          <a:lstStyle/>
          <a:p>
            <a:r>
              <a:rPr lang="zh-CN" altLang="en-US"/>
              <a:t>名称：将一个状态与其他状态区分开来的文本字符串，匿            名的状态没有名称。</a:t>
            </a:r>
          </a:p>
          <a:p>
            <a:endParaRPr lang="zh-CN" altLang="en-US"/>
          </a:p>
          <a:p>
            <a:r>
              <a:rPr lang="zh-CN" altLang="en-US"/>
              <a:t>进入</a:t>
            </a:r>
            <a:r>
              <a:rPr lang="en-US" altLang="zh-CN"/>
              <a:t>/</a:t>
            </a:r>
            <a:r>
              <a:rPr lang="zh-CN" altLang="en-US"/>
              <a:t>退出动作：表示进入</a:t>
            </a:r>
            <a:r>
              <a:rPr lang="en-US" altLang="zh-CN"/>
              <a:t>/</a:t>
            </a:r>
            <a:r>
              <a:rPr lang="zh-CN" altLang="en-US"/>
              <a:t>退出这个状态所执行的动作。</a:t>
            </a:r>
          </a:p>
          <a:p>
            <a:endParaRPr lang="zh-CN" altLang="en-US"/>
          </a:p>
          <a:p>
            <a:r>
              <a:rPr lang="zh-CN" altLang="en-US"/>
              <a:t>内部转换：使事件可以在不退出状态的情况下在状态内得到处理，从而可以避免触发进入或退出操作。</a:t>
            </a:r>
          </a:p>
          <a:p>
            <a:endParaRPr lang="zh-CN" altLang="en-US"/>
          </a:p>
          <a:p>
            <a:r>
              <a:rPr lang="zh-CN" altLang="en-US"/>
              <a:t>子状态（嵌套状态）：分为顺序子状态和并发子状态。前者指按照顺序一个接着一个出现，后者指所有这些与前面的顺序子状态同时进行，尽管每个状态序列是一组顺序子状态，但是并发进行。</a:t>
            </a:r>
          </a:p>
          <a:p>
            <a:endParaRPr lang="zh-CN" altLang="en-US"/>
          </a:p>
          <a:p>
            <a:r>
              <a:rPr lang="zh-CN" altLang="en-US"/>
              <a:t>延迟事件：指其处理的过程被推迟的事件，它们的处理过程要到事件不被延迟的状态被激活时才会执行。</a:t>
            </a:r>
          </a:p>
        </p:txBody>
      </p:sp>
    </p:spTree>
    <p:extLst>
      <p:ext uri="{BB962C8B-B14F-4D97-AF65-F5344CB8AC3E}">
        <p14:creationId xmlns:p14="http://schemas.microsoft.com/office/powerpoint/2010/main" val="1814330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顺序子状态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srcRect l="41197" t="26357" r="14292" b="38165"/>
          <a:stretch>
            <a:fillRect/>
          </a:stretch>
        </p:blipFill>
        <p:spPr>
          <a:xfrm>
            <a:off x="4051935" y="1557020"/>
            <a:ext cx="7793355" cy="3317875"/>
          </a:xfrm>
          <a:prstGeom prst="rect">
            <a:avLst/>
          </a:prstGeom>
        </p:spPr>
      </p:pic>
    </p:spTree>
    <p:extLst>
      <p:ext uri="{BB962C8B-B14F-4D97-AF65-F5344CB8AC3E}">
        <p14:creationId xmlns:p14="http://schemas.microsoft.com/office/powerpoint/2010/main" val="1868718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25744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并发子状态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5"/>
          <a:srcRect l="40981" t="20562" r="14004" b="40859"/>
          <a:stretch/>
        </p:blipFill>
        <p:spPr>
          <a:xfrm>
            <a:off x="4049451" y="1728391"/>
            <a:ext cx="7803532" cy="3603462"/>
          </a:xfrm>
          <a:prstGeom prst="rect">
            <a:avLst/>
          </a:prstGeom>
        </p:spPr>
      </p:pic>
    </p:spTree>
    <p:extLst>
      <p:ext uri="{BB962C8B-B14F-4D97-AF65-F5344CB8AC3E}">
        <p14:creationId xmlns:p14="http://schemas.microsoft.com/office/powerpoint/2010/main" val="2634439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p>
        </p:txBody>
      </p:sp>
      <p:sp>
        <p:nvSpPr>
          <p:cNvPr id="3" name="文本框 2"/>
          <p:cNvSpPr txBox="1"/>
          <p:nvPr/>
        </p:nvSpPr>
        <p:spPr>
          <a:xfrm>
            <a:off x="5092065" y="1816735"/>
            <a:ext cx="5962015" cy="1198880"/>
          </a:xfrm>
          <a:prstGeom prst="rect">
            <a:avLst/>
          </a:prstGeom>
          <a:noFill/>
        </p:spPr>
        <p:txBody>
          <a:bodyPr wrap="square" rtlCol="0" anchor="t">
            <a:spAutoFit/>
          </a:bodyPr>
          <a:lstStyle/>
          <a:p>
            <a:r>
              <a:rPr lang="zh-CN" altLang="en-US"/>
              <a:t>在UML的状态建模机制中，转换用带箭头的直线表示，一端连接源状态，箭头指向目标状态。转换还可以标注与此转换相关的选项，如事件、监护条件和动作等，如果转换上没有标注触发转换的事件，则表示此转换自动进行。</a:t>
            </a:r>
          </a:p>
        </p:txBody>
      </p:sp>
      <p:pic>
        <p:nvPicPr>
          <p:cNvPr id="4" name="图片 3"/>
          <p:cNvPicPr>
            <a:picLocks noChangeAspect="1"/>
          </p:cNvPicPr>
          <p:nvPr/>
        </p:nvPicPr>
        <p:blipFill>
          <a:blip r:embed="rId5"/>
          <a:stretch>
            <a:fillRect/>
          </a:stretch>
        </p:blipFill>
        <p:spPr>
          <a:xfrm>
            <a:off x="4772025" y="3778885"/>
            <a:ext cx="6804660" cy="846455"/>
          </a:xfrm>
          <a:prstGeom prst="rect">
            <a:avLst/>
          </a:prstGeom>
        </p:spPr>
      </p:pic>
    </p:spTree>
    <p:extLst>
      <p:ext uri="{BB962C8B-B14F-4D97-AF65-F5344CB8AC3E}">
        <p14:creationId xmlns:p14="http://schemas.microsoft.com/office/powerpoint/2010/main" val="1152616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67150" y="1853760"/>
            <a:ext cx="3560546" cy="33718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原状态：对象在被激发前所处的状态</a:t>
            </a:r>
          </a:p>
        </p:txBody>
      </p:sp>
      <p:sp>
        <p:nvSpPr>
          <p:cNvPr id="16" name="矩形 15"/>
          <p:cNvSpPr/>
          <p:nvPr/>
        </p:nvSpPr>
        <p:spPr>
          <a:xfrm>
            <a:off x="795072" y="360187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监护条件：当转移的触发事件发生时，将对监护条件进行求值。</a:t>
            </a:r>
          </a:p>
        </p:txBody>
      </p:sp>
      <p:sp>
        <p:nvSpPr>
          <p:cNvPr id="17" name="矩形 16"/>
          <p:cNvSpPr/>
          <p:nvPr/>
        </p:nvSpPr>
        <p:spPr>
          <a:xfrm>
            <a:off x="7463432" y="1359494"/>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触发事件：引起转换的事件，是转移的诱因，可以是一个信号、事件、条件变化和时间表达式。</a:t>
            </a:r>
          </a:p>
        </p:txBody>
      </p:sp>
      <p:sp>
        <p:nvSpPr>
          <p:cNvPr id="18" name="矩形 17"/>
          <p:cNvSpPr/>
          <p:nvPr/>
        </p:nvSpPr>
        <p:spPr>
          <a:xfrm>
            <a:off x="8054097" y="3601821"/>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动作：是一个布尔表达式，是触发转换必须满足的条件。当转换发生时，它对应的动作被执行。</a:t>
            </a:r>
          </a:p>
        </p:txBody>
      </p:sp>
      <p:sp>
        <p:nvSpPr>
          <p:cNvPr id="53" name="文本框 9"/>
          <p:cNvSpPr txBox="1"/>
          <p:nvPr/>
        </p:nvSpPr>
        <p:spPr>
          <a:xfrm>
            <a:off x="623622" y="504395"/>
            <a:ext cx="1784196"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54" name="矩形 53"/>
          <p:cNvSpPr/>
          <p:nvPr/>
        </p:nvSpPr>
        <p:spPr>
          <a:xfrm>
            <a:off x="4164473" y="443313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目标状态：对象在被激发后所处的状态。</a:t>
            </a:r>
          </a:p>
        </p:txBody>
      </p:sp>
      <p:pic>
        <p:nvPicPr>
          <p:cNvPr id="4" name="图片 3"/>
          <p:cNvPicPr>
            <a:picLocks noChangeAspect="1"/>
          </p:cNvPicPr>
          <p:nvPr/>
        </p:nvPicPr>
        <p:blipFill>
          <a:blip r:embed="rId3"/>
          <a:stretch>
            <a:fillRect/>
          </a:stretch>
        </p:blipFill>
        <p:spPr>
          <a:xfrm>
            <a:off x="3214370" y="2440305"/>
            <a:ext cx="5460365" cy="854710"/>
          </a:xfrm>
          <a:prstGeom prst="rect">
            <a:avLst/>
          </a:prstGeom>
        </p:spPr>
      </p:pic>
    </p:spTree>
    <p:extLst>
      <p:ext uri="{BB962C8B-B14F-4D97-AF65-F5344CB8AC3E}">
        <p14:creationId xmlns:p14="http://schemas.microsoft.com/office/powerpoint/2010/main" val="160704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02615" y="512445"/>
            <a:ext cx="4456430" cy="706755"/>
          </a:xfrm>
          <a:prstGeom prst="rect">
            <a:avLst/>
          </a:prstGeom>
          <a:noFill/>
        </p:spPr>
        <p:txBody>
          <a:bodyPr wrap="square" rtlCol="0">
            <a:sp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rPr>
              <a:t>注册状态图</a:t>
            </a:r>
          </a:p>
        </p:txBody>
      </p:sp>
      <p:pic>
        <p:nvPicPr>
          <p:cNvPr id="3" name="图片 2"/>
          <p:cNvPicPr>
            <a:picLocks noChangeAspect="1"/>
          </p:cNvPicPr>
          <p:nvPr/>
        </p:nvPicPr>
        <p:blipFill>
          <a:blip r:embed="rId3"/>
          <a:srcRect l="35144" t="15652" r="7263" b="52312"/>
          <a:stretch>
            <a:fillRect/>
          </a:stretch>
        </p:blipFill>
        <p:spPr>
          <a:xfrm>
            <a:off x="602615" y="1626870"/>
            <a:ext cx="10987405" cy="3257550"/>
          </a:xfrm>
          <a:prstGeom prst="rect">
            <a:avLst/>
          </a:prstGeom>
        </p:spPr>
      </p:pic>
    </p:spTree>
    <p:extLst>
      <p:ext uri="{BB962C8B-B14F-4D97-AF65-F5344CB8AC3E}">
        <p14:creationId xmlns:p14="http://schemas.microsoft.com/office/powerpoint/2010/main" val="4154861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220" y="512445"/>
            <a:ext cx="3923665"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更改密码状态图</a:t>
            </a:r>
          </a:p>
        </p:txBody>
      </p:sp>
      <p:pic>
        <p:nvPicPr>
          <p:cNvPr id="3" name="图片 2"/>
          <p:cNvPicPr>
            <a:picLocks noChangeAspect="1"/>
          </p:cNvPicPr>
          <p:nvPr/>
        </p:nvPicPr>
        <p:blipFill>
          <a:blip r:embed="rId3"/>
          <a:srcRect l="39244" t="25927" r="13589" b="36047"/>
          <a:stretch>
            <a:fillRect/>
          </a:stretch>
        </p:blipFill>
        <p:spPr>
          <a:xfrm>
            <a:off x="521335" y="1394460"/>
            <a:ext cx="10922635" cy="4693285"/>
          </a:xfrm>
          <a:prstGeom prst="rect">
            <a:avLst/>
          </a:prstGeom>
        </p:spPr>
      </p:pic>
    </p:spTree>
    <p:extLst>
      <p:ext uri="{BB962C8B-B14F-4D97-AF65-F5344CB8AC3E}">
        <p14:creationId xmlns:p14="http://schemas.microsoft.com/office/powerpoint/2010/main" val="2137877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220" y="512445"/>
            <a:ext cx="3923665"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登录状态图</a:t>
            </a:r>
          </a:p>
        </p:txBody>
      </p:sp>
      <p:pic>
        <p:nvPicPr>
          <p:cNvPr id="3" name="图片 2"/>
          <p:cNvPicPr>
            <a:picLocks noChangeAspect="1"/>
          </p:cNvPicPr>
          <p:nvPr/>
        </p:nvPicPr>
        <p:blipFill rotWithShape="1">
          <a:blip r:embed="rId3"/>
          <a:srcRect l="40960" t="28301" r="9351" b="42122"/>
          <a:stretch/>
        </p:blipFill>
        <p:spPr>
          <a:xfrm>
            <a:off x="901521" y="1661374"/>
            <a:ext cx="10505937" cy="3515933"/>
          </a:xfrm>
          <a:prstGeom prst="rect">
            <a:avLst/>
          </a:prstGeom>
        </p:spPr>
      </p:pic>
    </p:spTree>
    <p:extLst>
      <p:ext uri="{BB962C8B-B14F-4D97-AF65-F5344CB8AC3E}">
        <p14:creationId xmlns:p14="http://schemas.microsoft.com/office/powerpoint/2010/main" val="3004076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BFD2B7AE-0BA6-42A6-AD34-F781783D52E0}"/>
              </a:ext>
            </a:extLst>
          </p:cNvPr>
          <p:cNvPicPr>
            <a:picLocks noChangeAspect="1"/>
          </p:cNvPicPr>
          <p:nvPr/>
        </p:nvPicPr>
        <p:blipFill>
          <a:blip r:embed="rId3"/>
          <a:stretch>
            <a:fillRect/>
          </a:stretch>
        </p:blipFill>
        <p:spPr>
          <a:xfrm>
            <a:off x="3816519" y="3447009"/>
            <a:ext cx="4558961" cy="2708299"/>
          </a:xfrm>
          <a:prstGeom prst="rect">
            <a:avLst/>
          </a:prstGeom>
        </p:spPr>
      </p:pic>
      <p:grpSp>
        <p:nvGrpSpPr>
          <p:cNvPr id="5" name="组合 4">
            <a:extLst>
              <a:ext uri="{FF2B5EF4-FFF2-40B4-BE49-F238E27FC236}">
                <a16:creationId xmlns="" xmlns:a16="http://schemas.microsoft.com/office/drawing/2014/main" id="{EBC068DB-DFA6-4004-8F93-C8E30103E4EA}"/>
              </a:ext>
            </a:extLst>
          </p:cNvPr>
          <p:cNvGrpSpPr/>
          <p:nvPr/>
        </p:nvGrpSpPr>
        <p:grpSpPr>
          <a:xfrm>
            <a:off x="2705099" y="876299"/>
            <a:ext cx="6781801" cy="3924862"/>
            <a:chOff x="2705099" y="876299"/>
            <a:chExt cx="6781801" cy="3924862"/>
          </a:xfrm>
        </p:grpSpPr>
        <p:cxnSp>
          <p:nvCxnSpPr>
            <p:cNvPr id="6" name="直接连接符 5">
              <a:extLst>
                <a:ext uri="{FF2B5EF4-FFF2-40B4-BE49-F238E27FC236}">
                  <a16:creationId xmlns="" xmlns:a16="http://schemas.microsoft.com/office/drawing/2014/main" id="{51F80692-E2E8-4B72-90DD-82861C07A9DD}"/>
                </a:ext>
              </a:extLst>
            </p:cNvPr>
            <p:cNvCxnSpPr/>
            <p:nvPr/>
          </p:nvCxnSpPr>
          <p:spPr>
            <a:xfrm>
              <a:off x="2705099" y="876299"/>
              <a:ext cx="6781800"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 xmlns:a16="http://schemas.microsoft.com/office/drawing/2014/main" id="{351D5CE5-19BF-4246-A49F-DC9E73143FD7}"/>
                </a:ext>
              </a:extLst>
            </p:cNvPr>
            <p:cNvCxnSpPr/>
            <p:nvPr/>
          </p:nvCxnSpPr>
          <p:spPr>
            <a:xfrm>
              <a:off x="9486900" y="876300"/>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863DC4F8-E31B-426B-8DA3-0BB962C4EB52}"/>
                </a:ext>
              </a:extLst>
            </p:cNvPr>
            <p:cNvCxnSpPr/>
            <p:nvPr/>
          </p:nvCxnSpPr>
          <p:spPr>
            <a:xfrm>
              <a:off x="2705100" y="876299"/>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CCDC791A-A83C-4C69-B7C5-65209A9251B2}"/>
                </a:ext>
              </a:extLst>
            </p:cNvPr>
            <p:cNvCxnSpPr>
              <a:cxnSpLocks/>
            </p:cNvCxnSpPr>
            <p:nvPr/>
          </p:nvCxnSpPr>
          <p:spPr>
            <a:xfrm>
              <a:off x="2705100" y="4801159"/>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2DB30266-13B8-47EB-8846-775B3B754845}"/>
                </a:ext>
              </a:extLst>
            </p:cNvPr>
            <p:cNvCxnSpPr>
              <a:cxnSpLocks/>
            </p:cNvCxnSpPr>
            <p:nvPr/>
          </p:nvCxnSpPr>
          <p:spPr>
            <a:xfrm>
              <a:off x="8435326" y="4801160"/>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 xmlns:a16="http://schemas.microsoft.com/office/drawing/2014/main" id="{1559D42E-4E77-44AA-A990-489C8A4B3224}"/>
              </a:ext>
            </a:extLst>
          </p:cNvPr>
          <p:cNvSpPr/>
          <p:nvPr/>
        </p:nvSpPr>
        <p:spPr>
          <a:xfrm>
            <a:off x="3927562" y="1766693"/>
            <a:ext cx="4507764"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       用</a:t>
            </a:r>
            <a:r>
              <a:rPr lang="zh-CN" altLang="en-US" sz="1400" dirty="0">
                <a:solidFill>
                  <a:srgbClr val="92C3CC"/>
                </a:solidFill>
                <a:latin typeface="微软雅黑" panose="020B0503020204020204" pitchFamily="34" charset="-122"/>
                <a:ea typeface="微软雅黑" panose="020B0503020204020204" pitchFamily="34" charset="-122"/>
              </a:rPr>
              <a:t>例图主要用于为系统的功能需求建模，它主要描述系统功能，也就是从外部用户的角度观察，系统应该完成哪些功能，有利于开发人员以一种可视化的方式理解系统的功能需求。同时也是为了方便用户和系统分析人员的理解尽量一致</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为用户和系统分析人员提供一个大众的，一致性的方法</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准确地把握系统的需求，能够节省时间，提高</a:t>
            </a:r>
            <a:r>
              <a:rPr lang="zh-CN" altLang="en-US" sz="1400" dirty="0" smtClean="0">
                <a:solidFill>
                  <a:srgbClr val="92C3CC"/>
                </a:solidFill>
                <a:latin typeface="微软雅黑" panose="020B0503020204020204" pitchFamily="34" charset="-122"/>
                <a:ea typeface="微软雅黑" panose="020B0503020204020204" pitchFamily="34" charset="-122"/>
              </a:rPr>
              <a:t>效率</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79FC9E39-24A8-45C4-B396-7B36992F15C2}"/>
              </a:ext>
            </a:extLst>
          </p:cNvPr>
          <p:cNvSpPr/>
          <p:nvPr/>
        </p:nvSpPr>
        <p:spPr>
          <a:xfrm>
            <a:off x="0"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 xmlns:a16="http://schemas.microsoft.com/office/drawing/2014/main" id="{8AE9DFAA-220A-46C2-9DC1-4FA9B286BCEE}"/>
              </a:ext>
            </a:extLst>
          </p:cNvPr>
          <p:cNvSpPr/>
          <p:nvPr/>
        </p:nvSpPr>
        <p:spPr>
          <a:xfrm>
            <a:off x="9715499"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9">
            <a:extLst>
              <a:ext uri="{FF2B5EF4-FFF2-40B4-BE49-F238E27FC236}">
                <a16:creationId xmlns="" xmlns:a16="http://schemas.microsoft.com/office/drawing/2014/main" id="{7A43F8F2-C6C5-40D9-BB21-78B3A0C61EA5}"/>
              </a:ext>
            </a:extLst>
          </p:cNvPr>
          <p:cNvSpPr txBox="1"/>
          <p:nvPr/>
        </p:nvSpPr>
        <p:spPr>
          <a:xfrm>
            <a:off x="4080195" y="5647476"/>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用例图介绍</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3497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400"/>
                                        <p:tgtEl>
                                          <p:spTgt spid="5"/>
                                        </p:tgtEl>
                                      </p:cBhvr>
                                    </p:animEffect>
                                  </p:childTnLst>
                                </p:cTn>
                              </p:par>
                            </p:childTnLst>
                          </p:cTn>
                        </p:par>
                        <p:par>
                          <p:cTn id="8" fill="hold">
                            <p:stCondLst>
                              <p:cond delay="14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6"/>
                                        </p:tgtEl>
                                      </p:cBhvr>
                                    </p:animEffect>
                                  </p:childTnLst>
                                </p:cTn>
                              </p:par>
                            </p:childTnLst>
                          </p:cTn>
                        </p:par>
                        <p:par>
                          <p:cTn id="20" fill="hold">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E03776EF-ACAB-4CA9-B5E1-7EE58E795C98}" type="slidenum">
              <a:rPr lang="zh-CN" altLang="en-US"/>
              <a:pPr/>
              <a:t>40</a:t>
            </a:fld>
            <a:endParaRPr lang="zh-CN" altLang="en-US" sz="1800">
              <a:solidFill>
                <a:schemeClr val="tx1"/>
              </a:solidFill>
            </a:endParaRPr>
          </a:p>
        </p:txBody>
      </p:sp>
      <p:pic>
        <p:nvPicPr>
          <p:cNvPr id="33794"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3796" name="图片 3" descr="图片包含 建筑物&#10;&#10;已生成极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4"/>
          <p:cNvSpPr>
            <a:spLocks noChangeArrowheads="1"/>
          </p:cNvSpPr>
          <p:nvPr/>
        </p:nvSpPr>
        <p:spPr bwMode="auto">
          <a:xfrm>
            <a:off x="0" y="0"/>
            <a:ext cx="12192000" cy="46863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3798" name="矩形 6"/>
          <p:cNvSpPr>
            <a:spLocks noChangeArrowheads="1"/>
          </p:cNvSpPr>
          <p:nvPr/>
        </p:nvSpPr>
        <p:spPr bwMode="auto">
          <a:xfrm>
            <a:off x="7067550" y="0"/>
            <a:ext cx="3162300" cy="6043613"/>
          </a:xfrm>
          <a:prstGeom prst="rect">
            <a:avLst/>
          </a:prstGeom>
          <a:solidFill>
            <a:srgbClr val="FFFFFF">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379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1790700"/>
            <a:ext cx="6146800"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631825"/>
            <a:ext cx="22574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文本框 9"/>
          <p:cNvSpPr>
            <a:spLocks noChangeArrowheads="1"/>
          </p:cNvSpPr>
          <p:nvPr/>
        </p:nvSpPr>
        <p:spPr bwMode="auto">
          <a:xfrm>
            <a:off x="7477125" y="17907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a:solidFill>
                  <a:srgbClr val="92C3CC"/>
                </a:solidFill>
                <a:latin typeface="微软雅黑" panose="020B0503020204020204" pitchFamily="34" charset="-122"/>
                <a:ea typeface="微软雅黑" panose="020B0503020204020204" pitchFamily="34" charset="-122"/>
                <a:sym typeface="微软雅黑" panose="020B0503020204020204" pitchFamily="34" charset="-122"/>
              </a:rPr>
              <a:t>顺序图</a:t>
            </a:r>
          </a:p>
        </p:txBody>
      </p:sp>
    </p:spTree>
    <p:extLst>
      <p:ext uri="{BB962C8B-B14F-4D97-AF65-F5344CB8AC3E}">
        <p14:creationId xmlns:p14="http://schemas.microsoft.com/office/powerpoint/2010/main" val="69598771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p:cTn id="7" dur="500" fill="hold"/>
                                        <p:tgtEl>
                                          <p:spTgt spid="33798"/>
                                        </p:tgtEl>
                                        <p:attrNameLst>
                                          <p:attrName>ppt_x</p:attrName>
                                        </p:attrNameLst>
                                      </p:cBhvr>
                                      <p:tavLst>
                                        <p:tav tm="0">
                                          <p:val>
                                            <p:strVal val="#ppt_x"/>
                                          </p:val>
                                        </p:tav>
                                        <p:tav tm="100000">
                                          <p:val>
                                            <p:strVal val="#ppt_x"/>
                                          </p:val>
                                        </p:tav>
                                      </p:tavLst>
                                    </p:anim>
                                    <p:anim calcmode="lin" valueType="num">
                                      <p:cBhvr>
                                        <p:cTn id="8" dur="500" fill="hold"/>
                                        <p:tgtEl>
                                          <p:spTgt spid="337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animEffect>
                                      <p:cBhvr>
                                        <p:cTn id="13" dur="1000"/>
                                        <p:tgtEl>
                                          <p:spTgt spid="33800"/>
                                        </p:tgtEl>
                                      </p:cBhvr>
                                    </p:animEffect>
                                    <p:anim calcmode="lin" valueType="num">
                                      <p:cBhvr>
                                        <p:cTn id="14" dur="1000" fill="hold"/>
                                        <p:tgtEl>
                                          <p:spTgt spid="33800"/>
                                        </p:tgtEl>
                                        <p:attrNameLst>
                                          <p:attrName>ppt_x</p:attrName>
                                        </p:attrNameLst>
                                      </p:cBhvr>
                                      <p:tavLst>
                                        <p:tav tm="0">
                                          <p:val>
                                            <p:strVal val="#ppt_x"/>
                                          </p:val>
                                        </p:tav>
                                        <p:tav tm="100000">
                                          <p:val>
                                            <p:strVal val="#ppt_x"/>
                                          </p:val>
                                        </p:tav>
                                      </p:tavLst>
                                    </p:anim>
                                    <p:anim calcmode="lin" valueType="num">
                                      <p:cBhvr>
                                        <p:cTn id="15" dur="1000" fill="hold"/>
                                        <p:tgtEl>
                                          <p:spTgt spid="3380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801"/>
                                        </p:tgtEl>
                                        <p:attrNameLst>
                                          <p:attrName>style.visibility</p:attrName>
                                        </p:attrNameLst>
                                      </p:cBhvr>
                                      <p:to>
                                        <p:strVal val="visible"/>
                                      </p:to>
                                    </p:set>
                                    <p:anim calcmode="lin" valueType="num">
                                      <p:cBhvr>
                                        <p:cTn id="19" dur="500" fill="hold"/>
                                        <p:tgtEl>
                                          <p:spTgt spid="3380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801"/>
                                        </p:tgtEl>
                                        <p:attrNameLst>
                                          <p:attrName>ppt_y</p:attrName>
                                        </p:attrNameLst>
                                      </p:cBhvr>
                                      <p:tavLst>
                                        <p:tav tm="0">
                                          <p:val>
                                            <p:strVal val="#ppt_y"/>
                                          </p:val>
                                        </p:tav>
                                        <p:tav tm="100000">
                                          <p:val>
                                            <p:strVal val="#ppt_y"/>
                                          </p:val>
                                        </p:tav>
                                      </p:tavLst>
                                    </p:anim>
                                    <p:anim calcmode="lin" valueType="num">
                                      <p:cBhvr>
                                        <p:cTn id="21" dur="500" fill="hold"/>
                                        <p:tgtEl>
                                          <p:spTgt spid="3380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801"/>
                                        </p:tgtEl>
                                        <p:attrNameLst>
                                          <p:attrName>ppt_w</p:attrName>
                                        </p:attrNameLst>
                                      </p:cBhvr>
                                      <p:tavLst>
                                        <p:tav tm="0">
                                          <p:val>
                                            <p:strVal val="#ppt_w/10"/>
                                          </p:val>
                                        </p:tav>
                                        <p:tav tm="50000">
                                          <p:val>
                                            <p:strVal val="#ppt_w+.01"/>
                                          </p:val>
                                        </p:tav>
                                        <p:tav tm="100000">
                                          <p:val>
                                            <p:strVal val="#ppt_w"/>
                                          </p:val>
                                        </p:tav>
                                      </p:tavLst>
                                    </p:anim>
                                    <p:animEffect>
                                      <p:cBhvr>
                                        <p:cTn id="23" dur="500" tmFilter="0,0; .5, 1; 1, 1"/>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ldLvl="0" animBg="1" autoUpdateAnimBg="0"/>
      <p:bldP spid="33801"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4F07FBD9-C19B-410A-AB9E-5549D9EB4ABF}" type="slidenum">
              <a:rPr lang="zh-CN" altLang="en-US"/>
              <a:pPr/>
              <a:t>41</a:t>
            </a:fld>
            <a:endParaRPr lang="zh-CN" altLang="en-US" sz="1800">
              <a:solidFill>
                <a:schemeClr val="tx1"/>
              </a:solidFill>
            </a:endParaRPr>
          </a:p>
        </p:txBody>
      </p:sp>
      <p:pic>
        <p:nvPicPr>
          <p:cNvPr id="34818"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482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3446463"/>
            <a:ext cx="45593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组合 4"/>
          <p:cNvGrpSpPr>
            <a:grpSpLocks/>
          </p:cNvGrpSpPr>
          <p:nvPr/>
        </p:nvGrpSpPr>
        <p:grpSpPr bwMode="auto">
          <a:xfrm>
            <a:off x="2705100" y="876300"/>
            <a:ext cx="6781800" cy="3924300"/>
            <a:chOff x="0" y="0"/>
            <a:chExt cx="6781801" cy="3924862"/>
          </a:xfrm>
        </p:grpSpPr>
        <p:sp>
          <p:nvSpPr>
            <p:cNvPr id="34822" name="直接连接符 5"/>
            <p:cNvSpPr>
              <a:spLocks noChangeShapeType="1"/>
            </p:cNvSpPr>
            <p:nvPr/>
          </p:nvSpPr>
          <p:spPr bwMode="auto">
            <a:xfrm>
              <a:off x="0" y="0"/>
              <a:ext cx="6781800"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直接连接符 7"/>
            <p:cNvSpPr>
              <a:spLocks noChangeShapeType="1"/>
            </p:cNvSpPr>
            <p:nvPr/>
          </p:nvSpPr>
          <p:spPr bwMode="auto">
            <a:xfrm>
              <a:off x="6781801" y="1"/>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直接连接符 8"/>
            <p:cNvSpPr>
              <a:spLocks noChangeShapeType="1"/>
            </p:cNvSpPr>
            <p:nvPr/>
          </p:nvSpPr>
          <p:spPr bwMode="auto">
            <a:xfrm>
              <a:off x="1" y="0"/>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直接连接符 9"/>
            <p:cNvSpPr>
              <a:spLocks noChangeShapeType="1"/>
            </p:cNvSpPr>
            <p:nvPr/>
          </p:nvSpPr>
          <p:spPr bwMode="auto">
            <a:xfrm>
              <a:off x="1" y="3924860"/>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直接连接符 11"/>
            <p:cNvSpPr>
              <a:spLocks noChangeShapeType="1"/>
            </p:cNvSpPr>
            <p:nvPr/>
          </p:nvSpPr>
          <p:spPr bwMode="auto">
            <a:xfrm>
              <a:off x="5730227" y="3924861"/>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27" name="矩形 22"/>
          <p:cNvSpPr>
            <a:spLocks noChangeArrowheads="1"/>
          </p:cNvSpPr>
          <p:nvPr/>
        </p:nvSpPr>
        <p:spPr bwMode="auto">
          <a:xfrm>
            <a:off x="3927475" y="1766888"/>
            <a:ext cx="45085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顺序图是强调时间顺序的交互图，它描述了对象之间传递消息的时间顺序，用于表示用例中的行为顺序。顺序图将交互关系表示为一个二维图。横向周表示了在协作中各个独立对象的类元角色。纵向轴是时间线，时间沿竖线向下延伸。</a:t>
            </a:r>
          </a:p>
        </p:txBody>
      </p:sp>
      <p:sp>
        <p:nvSpPr>
          <p:cNvPr id="34828" name="矩形 14"/>
          <p:cNvSpPr>
            <a:spLocks noChangeArrowheads="1"/>
          </p:cNvSpPr>
          <p:nvPr/>
        </p:nvSpPr>
        <p:spPr bwMode="auto">
          <a:xfrm>
            <a:off x="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4829" name="矩形 15"/>
          <p:cNvSpPr>
            <a:spLocks noChangeArrowheads="1"/>
          </p:cNvSpPr>
          <p:nvPr/>
        </p:nvSpPr>
        <p:spPr bwMode="auto">
          <a:xfrm>
            <a:off x="971550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4830" name="文本框 9"/>
          <p:cNvSpPr>
            <a:spLocks noChangeArrowheads="1"/>
          </p:cNvSpPr>
          <p:nvPr/>
        </p:nvSpPr>
        <p:spPr bwMode="auto">
          <a:xfrm>
            <a:off x="4079875" y="5648325"/>
            <a:ext cx="40322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6000" b="1">
                <a:solidFill>
                  <a:srgbClr val="92C3CC"/>
                </a:solidFill>
                <a:latin typeface="微软雅黑" panose="020B0503020204020204" pitchFamily="34" charset="-122"/>
                <a:ea typeface="微软雅黑" panose="020B0503020204020204" pitchFamily="34" charset="-122"/>
                <a:sym typeface="微软雅黑" panose="020B0503020204020204" pitchFamily="34" charset="-122"/>
              </a:rPr>
              <a:t>顺序图介绍</a:t>
            </a:r>
          </a:p>
        </p:txBody>
      </p:sp>
    </p:spTree>
    <p:extLst>
      <p:ext uri="{BB962C8B-B14F-4D97-AF65-F5344CB8AC3E}">
        <p14:creationId xmlns:p14="http://schemas.microsoft.com/office/powerpoint/2010/main" val="15589104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p:cBhvr>
                                        <p:cTn id="7" dur="1400"/>
                                        <p:tgtEl>
                                          <p:spTgt spid="34821"/>
                                        </p:tgtEl>
                                      </p:cBhvr>
                                    </p:animEffect>
                                  </p:childTnLst>
                                </p:cTn>
                              </p:par>
                            </p:childTnLst>
                          </p:cTn>
                        </p:par>
                        <p:par>
                          <p:cTn id="8" fill="hold" nodeType="afterGroup">
                            <p:stCondLst>
                              <p:cond delay="1400"/>
                            </p:stCondLst>
                            <p:childTnLst>
                              <p:par>
                                <p:cTn id="9" presetID="2" presetClass="entr" presetSubtype="4" fill="hold" nodeType="afterEffect">
                                  <p:stCondLst>
                                    <p:cond delay="0"/>
                                  </p:stCondLst>
                                  <p:childTnLst>
                                    <p:set>
                                      <p:cBhvr>
                                        <p:cTn id="10" dur="1" fill="hold">
                                          <p:stCondLst>
                                            <p:cond delay="0"/>
                                          </p:stCondLst>
                                        </p:cTn>
                                        <p:tgtEl>
                                          <p:spTgt spid="34820"/>
                                        </p:tgtEl>
                                        <p:attrNameLst>
                                          <p:attrName>style.visibility</p:attrName>
                                        </p:attrNameLst>
                                      </p:cBhvr>
                                      <p:to>
                                        <p:strVal val="visible"/>
                                      </p:to>
                                    </p:set>
                                    <p:anim calcmode="lin" valueType="num">
                                      <p:cBhvr>
                                        <p:cTn id="11" dur="500" fill="hold"/>
                                        <p:tgtEl>
                                          <p:spTgt spid="34820"/>
                                        </p:tgtEl>
                                        <p:attrNameLst>
                                          <p:attrName>ppt_x</p:attrName>
                                        </p:attrNameLst>
                                      </p:cBhvr>
                                      <p:tavLst>
                                        <p:tav tm="0">
                                          <p:val>
                                            <p:strVal val="#ppt_x"/>
                                          </p:val>
                                        </p:tav>
                                        <p:tav tm="100000">
                                          <p:val>
                                            <p:strVal val="#ppt_x"/>
                                          </p:val>
                                        </p:tav>
                                      </p:tavLst>
                                    </p:anim>
                                    <p:anim calcmode="lin" valueType="num">
                                      <p:cBhvr>
                                        <p:cTn id="12" dur="500" fill="hold"/>
                                        <p:tgtEl>
                                          <p:spTgt spid="34820"/>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4830"/>
                                        </p:tgtEl>
                                        <p:attrNameLst>
                                          <p:attrName>style.visibility</p:attrName>
                                        </p:attrNameLst>
                                      </p:cBhvr>
                                      <p:to>
                                        <p:strVal val="visible"/>
                                      </p:to>
                                    </p:set>
                                    <p:anim calcmode="lin" valueType="num">
                                      <p:cBhvr>
                                        <p:cTn id="15" dur="500" fill="hold"/>
                                        <p:tgtEl>
                                          <p:spTgt spid="348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4830"/>
                                        </p:tgtEl>
                                        <p:attrNameLst>
                                          <p:attrName>ppt_y</p:attrName>
                                        </p:attrNameLst>
                                      </p:cBhvr>
                                      <p:tavLst>
                                        <p:tav tm="0">
                                          <p:val>
                                            <p:strVal val="#ppt_y"/>
                                          </p:val>
                                        </p:tav>
                                        <p:tav tm="100000">
                                          <p:val>
                                            <p:strVal val="#ppt_y"/>
                                          </p:val>
                                        </p:tav>
                                      </p:tavLst>
                                    </p:anim>
                                    <p:anim calcmode="lin" valueType="num">
                                      <p:cBhvr>
                                        <p:cTn id="17" dur="500" fill="hold"/>
                                        <p:tgtEl>
                                          <p:spTgt spid="348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4830"/>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34830"/>
                                        </p:tgtEl>
                                      </p:cBhvr>
                                    </p:animEffect>
                                  </p:childTnLst>
                                </p:cTn>
                              </p:par>
                            </p:childTnLst>
                          </p:cTn>
                        </p:par>
                        <p:par>
                          <p:cTn id="20" fill="hold" nodeType="afterGroup">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34827"/>
                                        </p:tgtEl>
                                        <p:attrNameLst>
                                          <p:attrName>style.visibility</p:attrName>
                                        </p:attrNameLst>
                                      </p:cBhvr>
                                      <p:to>
                                        <p:strVal val="visible"/>
                                      </p:to>
                                    </p:set>
                                    <p:animEffect>
                                      <p:cBhvr>
                                        <p:cTn id="23" dur="500"/>
                                        <p:tgtEl>
                                          <p:spTgt spid="3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bldLvl="0" autoUpdateAnimBg="0"/>
      <p:bldP spid="34830"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6F7EEE13-1E1A-4A8A-A855-9E02E7991E20}" type="slidenum">
              <a:rPr lang="zh-CN" altLang="en-US"/>
              <a:pPr/>
              <a:t>42</a:t>
            </a:fld>
            <a:endParaRPr lang="zh-CN" altLang="en-US" sz="1800">
              <a:solidFill>
                <a:schemeClr val="tx1"/>
              </a:solidFill>
            </a:endParaRPr>
          </a:p>
        </p:txBody>
      </p:sp>
      <p:pic>
        <p:nvPicPr>
          <p:cNvPr id="3584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5" name="椭圆 6"/>
          <p:cNvSpPr>
            <a:spLocks noChangeArrowheads="1"/>
          </p:cNvSpPr>
          <p:nvPr/>
        </p:nvSpPr>
        <p:spPr bwMode="auto">
          <a:xfrm>
            <a:off x="3530600" y="1141413"/>
            <a:ext cx="5022850" cy="5022850"/>
          </a:xfrm>
          <a:prstGeom prst="ellipse">
            <a:avLst/>
          </a:prstGeom>
          <a:noFill/>
          <a:ln w="63500" cap="rnd" cmpd="sng">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7" name="文本框 9"/>
          <p:cNvSpPr>
            <a:spLocks noChangeArrowheads="1"/>
          </p:cNvSpPr>
          <p:nvPr/>
        </p:nvSpPr>
        <p:spPr bwMode="auto">
          <a:xfrm>
            <a:off x="4826000" y="2308225"/>
            <a:ext cx="243046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顺序图的基本内容</a:t>
            </a:r>
          </a:p>
        </p:txBody>
      </p:sp>
      <p:sp>
        <p:nvSpPr>
          <p:cNvPr id="35848" name="文本框 9"/>
          <p:cNvSpPr>
            <a:spLocks noChangeArrowheads="1"/>
          </p:cNvSpPr>
          <p:nvPr/>
        </p:nvSpPr>
        <p:spPr bwMode="auto">
          <a:xfrm>
            <a:off x="1487488"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角色</a:t>
            </a:r>
          </a:p>
        </p:txBody>
      </p:sp>
      <p:sp>
        <p:nvSpPr>
          <p:cNvPr id="35849" name="文本框 9"/>
          <p:cNvSpPr>
            <a:spLocks noChangeArrowheads="1"/>
          </p:cNvSpPr>
          <p:nvPr/>
        </p:nvSpPr>
        <p:spPr bwMode="auto">
          <a:xfrm>
            <a:off x="8208963"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a:t>
            </a:r>
          </a:p>
        </p:txBody>
      </p:sp>
      <p:sp>
        <p:nvSpPr>
          <p:cNvPr id="35850" name="文本框 9"/>
          <p:cNvSpPr>
            <a:spLocks noChangeArrowheads="1"/>
          </p:cNvSpPr>
          <p:nvPr/>
        </p:nvSpPr>
        <p:spPr bwMode="auto">
          <a:xfrm>
            <a:off x="8670925" y="3138488"/>
            <a:ext cx="2917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生命线</a:t>
            </a:r>
          </a:p>
        </p:txBody>
      </p:sp>
      <p:sp>
        <p:nvSpPr>
          <p:cNvPr id="35851" name="文本框 9"/>
          <p:cNvSpPr>
            <a:spLocks noChangeArrowheads="1"/>
          </p:cNvSpPr>
          <p:nvPr/>
        </p:nvSpPr>
        <p:spPr bwMode="auto">
          <a:xfrm>
            <a:off x="8270875" y="4927600"/>
            <a:ext cx="3065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a:t>
            </a:r>
          </a:p>
        </p:txBody>
      </p:sp>
      <p:sp>
        <p:nvSpPr>
          <p:cNvPr id="35852" name="文本框 9"/>
          <p:cNvSpPr>
            <a:spLocks noChangeArrowheads="1"/>
          </p:cNvSpPr>
          <p:nvPr/>
        </p:nvSpPr>
        <p:spPr bwMode="auto">
          <a:xfrm>
            <a:off x="1354138" y="4927600"/>
            <a:ext cx="24304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a:t>
            </a:r>
          </a:p>
        </p:txBody>
      </p:sp>
      <p:sp>
        <p:nvSpPr>
          <p:cNvPr id="35853" name="文本框 9"/>
          <p:cNvSpPr>
            <a:spLocks noChangeArrowheads="1"/>
          </p:cNvSpPr>
          <p:nvPr/>
        </p:nvSpPr>
        <p:spPr bwMode="auto">
          <a:xfrm>
            <a:off x="971550" y="3190875"/>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约束</a:t>
            </a:r>
          </a:p>
        </p:txBody>
      </p:sp>
    </p:spTree>
    <p:extLst>
      <p:ext uri="{BB962C8B-B14F-4D97-AF65-F5344CB8AC3E}">
        <p14:creationId xmlns:p14="http://schemas.microsoft.com/office/powerpoint/2010/main" val="277329700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845"/>
                                        </p:tgtEl>
                                        <p:attrNameLst>
                                          <p:attrName>style.visibility</p:attrName>
                                        </p:attrNameLst>
                                      </p:cBhvr>
                                      <p:to>
                                        <p:strVal val="visible"/>
                                      </p:to>
                                    </p:set>
                                    <p:animEffect>
                                      <p:cBhvr>
                                        <p:cTn id="7" dur="500"/>
                                        <p:tgtEl>
                                          <p:spTgt spid="3584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35847"/>
                                        </p:tgtEl>
                                        <p:attrNameLst>
                                          <p:attrName>style.visibility</p:attrName>
                                        </p:attrNameLst>
                                      </p:cBhvr>
                                      <p:to>
                                        <p:strVal val="visible"/>
                                      </p:to>
                                    </p:set>
                                    <p:anim calcmode="lin" valueType="num">
                                      <p:cBhvr>
                                        <p:cTn id="10" dur="500" fill="hold"/>
                                        <p:tgtEl>
                                          <p:spTgt spid="3584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5847"/>
                                        </p:tgtEl>
                                        <p:attrNameLst>
                                          <p:attrName>ppt_y</p:attrName>
                                        </p:attrNameLst>
                                      </p:cBhvr>
                                      <p:tavLst>
                                        <p:tav tm="0">
                                          <p:val>
                                            <p:strVal val="#ppt_y"/>
                                          </p:val>
                                        </p:tav>
                                        <p:tav tm="100000">
                                          <p:val>
                                            <p:strVal val="#ppt_y"/>
                                          </p:val>
                                        </p:tav>
                                      </p:tavLst>
                                    </p:anim>
                                    <p:anim calcmode="lin" valueType="num">
                                      <p:cBhvr>
                                        <p:cTn id="12" dur="500" fill="hold"/>
                                        <p:tgtEl>
                                          <p:spTgt spid="3584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5847"/>
                                        </p:tgtEl>
                                        <p:attrNameLst>
                                          <p:attrName>ppt_w</p:attrName>
                                        </p:attrNameLst>
                                      </p:cBhvr>
                                      <p:tavLst>
                                        <p:tav tm="0">
                                          <p:val>
                                            <p:strVal val="#ppt_w/10"/>
                                          </p:val>
                                        </p:tav>
                                        <p:tav tm="50000">
                                          <p:val>
                                            <p:strVal val="#ppt_w+.01"/>
                                          </p:val>
                                        </p:tav>
                                        <p:tav tm="100000">
                                          <p:val>
                                            <p:strVal val="#ppt_w"/>
                                          </p:val>
                                        </p:tav>
                                      </p:tavLst>
                                    </p:anim>
                                    <p:animEffect>
                                      <p:cBhvr>
                                        <p:cTn id="14" dur="500" tmFilter="0,0; .5, 1; 1, 1"/>
                                        <p:tgtEl>
                                          <p:spTgt spid="35847"/>
                                        </p:tgtEl>
                                      </p:cBhvr>
                                    </p:animEffect>
                                  </p:childTnLst>
                                </p:cTn>
                              </p:par>
                            </p:childTnLst>
                          </p:cTn>
                        </p:par>
                        <p:par>
                          <p:cTn id="15" fill="hold" nodeType="afterGroup">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5848"/>
                                        </p:tgtEl>
                                        <p:attrNameLst>
                                          <p:attrName>style.visibility</p:attrName>
                                        </p:attrNameLst>
                                      </p:cBhvr>
                                      <p:to>
                                        <p:strVal val="visible"/>
                                      </p:to>
                                    </p:set>
                                    <p:anim calcmode="lin" valueType="num">
                                      <p:cBhvr>
                                        <p:cTn id="18" dur="500" fill="hold"/>
                                        <p:tgtEl>
                                          <p:spTgt spid="3584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5848"/>
                                        </p:tgtEl>
                                        <p:attrNameLst>
                                          <p:attrName>ppt_y</p:attrName>
                                        </p:attrNameLst>
                                      </p:cBhvr>
                                      <p:tavLst>
                                        <p:tav tm="0">
                                          <p:val>
                                            <p:strVal val="#ppt_y"/>
                                          </p:val>
                                        </p:tav>
                                        <p:tav tm="100000">
                                          <p:val>
                                            <p:strVal val="#ppt_y"/>
                                          </p:val>
                                        </p:tav>
                                      </p:tavLst>
                                    </p:anim>
                                    <p:anim calcmode="lin" valueType="num">
                                      <p:cBhvr>
                                        <p:cTn id="20" dur="500" fill="hold"/>
                                        <p:tgtEl>
                                          <p:spTgt spid="3584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5848"/>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35848"/>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35849"/>
                                        </p:tgtEl>
                                        <p:attrNameLst>
                                          <p:attrName>style.visibility</p:attrName>
                                        </p:attrNameLst>
                                      </p:cBhvr>
                                      <p:to>
                                        <p:strVal val="visible"/>
                                      </p:to>
                                    </p:set>
                                    <p:anim calcmode="lin" valueType="num">
                                      <p:cBhvr>
                                        <p:cTn id="25" dur="500" fill="hold"/>
                                        <p:tgtEl>
                                          <p:spTgt spid="3584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5849"/>
                                        </p:tgtEl>
                                        <p:attrNameLst>
                                          <p:attrName>ppt_y</p:attrName>
                                        </p:attrNameLst>
                                      </p:cBhvr>
                                      <p:tavLst>
                                        <p:tav tm="0">
                                          <p:val>
                                            <p:strVal val="#ppt_y"/>
                                          </p:val>
                                        </p:tav>
                                        <p:tav tm="100000">
                                          <p:val>
                                            <p:strVal val="#ppt_y"/>
                                          </p:val>
                                        </p:tav>
                                      </p:tavLst>
                                    </p:anim>
                                    <p:anim calcmode="lin" valueType="num">
                                      <p:cBhvr>
                                        <p:cTn id="27" dur="500" fill="hold"/>
                                        <p:tgtEl>
                                          <p:spTgt spid="3584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5849"/>
                                        </p:tgtEl>
                                        <p:attrNameLst>
                                          <p:attrName>ppt_w</p:attrName>
                                        </p:attrNameLst>
                                      </p:cBhvr>
                                      <p:tavLst>
                                        <p:tav tm="0">
                                          <p:val>
                                            <p:strVal val="#ppt_w/10"/>
                                          </p:val>
                                        </p:tav>
                                        <p:tav tm="50000">
                                          <p:val>
                                            <p:strVal val="#ppt_w+.01"/>
                                          </p:val>
                                        </p:tav>
                                        <p:tav tm="100000">
                                          <p:val>
                                            <p:strVal val="#ppt_w"/>
                                          </p:val>
                                        </p:tav>
                                      </p:tavLst>
                                    </p:anim>
                                    <p:animEffect>
                                      <p:cBhvr>
                                        <p:cTn id="29" dur="500" tmFilter="0,0; .5, 1; 1, 1"/>
                                        <p:tgtEl>
                                          <p:spTgt spid="35849"/>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35850"/>
                                        </p:tgtEl>
                                        <p:attrNameLst>
                                          <p:attrName>style.visibility</p:attrName>
                                        </p:attrNameLst>
                                      </p:cBhvr>
                                      <p:to>
                                        <p:strVal val="visible"/>
                                      </p:to>
                                    </p:set>
                                    <p:anim calcmode="lin" valueType="num">
                                      <p:cBhvr>
                                        <p:cTn id="32" dur="500" fill="hold"/>
                                        <p:tgtEl>
                                          <p:spTgt spid="3585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850"/>
                                        </p:tgtEl>
                                        <p:attrNameLst>
                                          <p:attrName>ppt_y</p:attrName>
                                        </p:attrNameLst>
                                      </p:cBhvr>
                                      <p:tavLst>
                                        <p:tav tm="0">
                                          <p:val>
                                            <p:strVal val="#ppt_y"/>
                                          </p:val>
                                        </p:tav>
                                        <p:tav tm="100000">
                                          <p:val>
                                            <p:strVal val="#ppt_y"/>
                                          </p:val>
                                        </p:tav>
                                      </p:tavLst>
                                    </p:anim>
                                    <p:anim calcmode="lin" valueType="num">
                                      <p:cBhvr>
                                        <p:cTn id="34" dur="500" fill="hold"/>
                                        <p:tgtEl>
                                          <p:spTgt spid="3585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850"/>
                                        </p:tgtEl>
                                        <p:attrNameLst>
                                          <p:attrName>ppt_w</p:attrName>
                                        </p:attrNameLst>
                                      </p:cBhvr>
                                      <p:tavLst>
                                        <p:tav tm="0">
                                          <p:val>
                                            <p:strVal val="#ppt_w/10"/>
                                          </p:val>
                                        </p:tav>
                                        <p:tav tm="50000">
                                          <p:val>
                                            <p:strVal val="#ppt_w+.01"/>
                                          </p:val>
                                        </p:tav>
                                        <p:tav tm="100000">
                                          <p:val>
                                            <p:strVal val="#ppt_w"/>
                                          </p:val>
                                        </p:tav>
                                      </p:tavLst>
                                    </p:anim>
                                    <p:animEffect>
                                      <p:cBhvr>
                                        <p:cTn id="36" dur="500" tmFilter="0,0; .5, 1; 1, 1"/>
                                        <p:tgtEl>
                                          <p:spTgt spid="35850"/>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35851"/>
                                        </p:tgtEl>
                                        <p:attrNameLst>
                                          <p:attrName>style.visibility</p:attrName>
                                        </p:attrNameLst>
                                      </p:cBhvr>
                                      <p:to>
                                        <p:strVal val="visible"/>
                                      </p:to>
                                    </p:set>
                                    <p:anim calcmode="lin" valueType="num">
                                      <p:cBhvr>
                                        <p:cTn id="39" dur="500" fill="hold"/>
                                        <p:tgtEl>
                                          <p:spTgt spid="3585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5851"/>
                                        </p:tgtEl>
                                        <p:attrNameLst>
                                          <p:attrName>ppt_y</p:attrName>
                                        </p:attrNameLst>
                                      </p:cBhvr>
                                      <p:tavLst>
                                        <p:tav tm="0">
                                          <p:val>
                                            <p:strVal val="#ppt_y"/>
                                          </p:val>
                                        </p:tav>
                                        <p:tav tm="100000">
                                          <p:val>
                                            <p:strVal val="#ppt_y"/>
                                          </p:val>
                                        </p:tav>
                                      </p:tavLst>
                                    </p:anim>
                                    <p:anim calcmode="lin" valueType="num">
                                      <p:cBhvr>
                                        <p:cTn id="41" dur="500" fill="hold"/>
                                        <p:tgtEl>
                                          <p:spTgt spid="3585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5851"/>
                                        </p:tgtEl>
                                        <p:attrNameLst>
                                          <p:attrName>ppt_w</p:attrName>
                                        </p:attrNameLst>
                                      </p:cBhvr>
                                      <p:tavLst>
                                        <p:tav tm="0">
                                          <p:val>
                                            <p:strVal val="#ppt_w/10"/>
                                          </p:val>
                                        </p:tav>
                                        <p:tav tm="50000">
                                          <p:val>
                                            <p:strVal val="#ppt_w+.01"/>
                                          </p:val>
                                        </p:tav>
                                        <p:tav tm="100000">
                                          <p:val>
                                            <p:strVal val="#ppt_w"/>
                                          </p:val>
                                        </p:tav>
                                      </p:tavLst>
                                    </p:anim>
                                    <p:animEffect>
                                      <p:cBhvr>
                                        <p:cTn id="43" dur="500" tmFilter="0,0; .5, 1; 1, 1"/>
                                        <p:tgtEl>
                                          <p:spTgt spid="35851"/>
                                        </p:tgtEl>
                                      </p:cBhvr>
                                    </p:animEffect>
                                  </p:childTnLst>
                                </p:cTn>
                              </p:par>
                              <p:par>
                                <p:cTn id="44" presetID="41" presetClass="entr" presetSubtype="0" fill="hold" grpId="0" nodeType="withEffect">
                                  <p:stCondLst>
                                    <p:cond delay="0"/>
                                  </p:stCondLst>
                                  <p:iterate type="lt">
                                    <p:tmPct val="10000"/>
                                  </p:iterate>
                                  <p:childTnLst>
                                    <p:set>
                                      <p:cBhvr>
                                        <p:cTn id="45" dur="1" fill="hold">
                                          <p:stCondLst>
                                            <p:cond delay="0"/>
                                          </p:stCondLst>
                                        </p:cTn>
                                        <p:tgtEl>
                                          <p:spTgt spid="35852"/>
                                        </p:tgtEl>
                                        <p:attrNameLst>
                                          <p:attrName>style.visibility</p:attrName>
                                        </p:attrNameLst>
                                      </p:cBhvr>
                                      <p:to>
                                        <p:strVal val="visible"/>
                                      </p:to>
                                    </p:set>
                                    <p:anim calcmode="lin" valueType="num">
                                      <p:cBhvr>
                                        <p:cTn id="46" dur="500" fill="hold"/>
                                        <p:tgtEl>
                                          <p:spTgt spid="35852"/>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35852"/>
                                        </p:tgtEl>
                                        <p:attrNameLst>
                                          <p:attrName>ppt_y</p:attrName>
                                        </p:attrNameLst>
                                      </p:cBhvr>
                                      <p:tavLst>
                                        <p:tav tm="0">
                                          <p:val>
                                            <p:strVal val="#ppt_y"/>
                                          </p:val>
                                        </p:tav>
                                        <p:tav tm="100000">
                                          <p:val>
                                            <p:strVal val="#ppt_y"/>
                                          </p:val>
                                        </p:tav>
                                      </p:tavLst>
                                    </p:anim>
                                    <p:anim calcmode="lin" valueType="num">
                                      <p:cBhvr>
                                        <p:cTn id="48" dur="500" fill="hold"/>
                                        <p:tgtEl>
                                          <p:spTgt spid="35852"/>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35852"/>
                                        </p:tgtEl>
                                        <p:attrNameLst>
                                          <p:attrName>ppt_w</p:attrName>
                                        </p:attrNameLst>
                                      </p:cBhvr>
                                      <p:tavLst>
                                        <p:tav tm="0">
                                          <p:val>
                                            <p:strVal val="#ppt_w/10"/>
                                          </p:val>
                                        </p:tav>
                                        <p:tav tm="50000">
                                          <p:val>
                                            <p:strVal val="#ppt_w+.01"/>
                                          </p:val>
                                        </p:tav>
                                        <p:tav tm="100000">
                                          <p:val>
                                            <p:strVal val="#ppt_w"/>
                                          </p:val>
                                        </p:tav>
                                      </p:tavLst>
                                    </p:anim>
                                    <p:animEffect>
                                      <p:cBhvr>
                                        <p:cTn id="50" dur="500" tmFilter="0,0; .5, 1; 1, 1"/>
                                        <p:tgtEl>
                                          <p:spTgt spid="35852"/>
                                        </p:tgtEl>
                                      </p:cBhvr>
                                    </p:animEffect>
                                  </p:childTnLst>
                                </p:cTn>
                              </p:par>
                              <p:par>
                                <p:cTn id="51" presetID="41" presetClass="entr" presetSubtype="0" fill="hold" grpId="0" nodeType="withEffect">
                                  <p:stCondLst>
                                    <p:cond delay="0"/>
                                  </p:stCondLst>
                                  <p:iterate type="lt">
                                    <p:tmPct val="10000"/>
                                  </p:iterate>
                                  <p:childTnLst>
                                    <p:set>
                                      <p:cBhvr>
                                        <p:cTn id="52" dur="1" fill="hold">
                                          <p:stCondLst>
                                            <p:cond delay="0"/>
                                          </p:stCondLst>
                                        </p:cTn>
                                        <p:tgtEl>
                                          <p:spTgt spid="35853"/>
                                        </p:tgtEl>
                                        <p:attrNameLst>
                                          <p:attrName>style.visibility</p:attrName>
                                        </p:attrNameLst>
                                      </p:cBhvr>
                                      <p:to>
                                        <p:strVal val="visible"/>
                                      </p:to>
                                    </p:set>
                                    <p:anim calcmode="lin" valueType="num">
                                      <p:cBhvr>
                                        <p:cTn id="53" dur="500" fill="hold"/>
                                        <p:tgtEl>
                                          <p:spTgt spid="3585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5853"/>
                                        </p:tgtEl>
                                        <p:attrNameLst>
                                          <p:attrName>ppt_y</p:attrName>
                                        </p:attrNameLst>
                                      </p:cBhvr>
                                      <p:tavLst>
                                        <p:tav tm="0">
                                          <p:val>
                                            <p:strVal val="#ppt_y"/>
                                          </p:val>
                                        </p:tav>
                                        <p:tav tm="100000">
                                          <p:val>
                                            <p:strVal val="#ppt_y"/>
                                          </p:val>
                                        </p:tav>
                                      </p:tavLst>
                                    </p:anim>
                                    <p:anim calcmode="lin" valueType="num">
                                      <p:cBhvr>
                                        <p:cTn id="55" dur="500" fill="hold"/>
                                        <p:tgtEl>
                                          <p:spTgt spid="3585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585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35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ldLvl="0" animBg="1" autoUpdateAnimBg="0"/>
      <p:bldP spid="35847" grpId="0" bldLvl="0" autoUpdateAnimBg="0"/>
      <p:bldP spid="35848" grpId="0" bldLvl="0" autoUpdateAnimBg="0"/>
      <p:bldP spid="35849" grpId="0" bldLvl="0" autoUpdateAnimBg="0"/>
      <p:bldP spid="35850" grpId="0" bldLvl="0" autoUpdateAnimBg="0"/>
      <p:bldP spid="35851" grpId="0" bldLvl="0" autoUpdateAnimBg="0"/>
      <p:bldP spid="35852" grpId="0" bldLvl="0" autoUpdateAnimBg="0"/>
      <p:bldP spid="35853"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A5DBB299-D14F-40AC-8E59-480EF5FD4003}" type="slidenum">
              <a:rPr lang="zh-CN" altLang="en-US"/>
              <a:pPr/>
              <a:t>43</a:t>
            </a:fld>
            <a:endParaRPr lang="zh-CN" altLang="en-US" sz="1800">
              <a:solidFill>
                <a:schemeClr val="tx1"/>
              </a:solidFill>
            </a:endParaRPr>
          </a:p>
        </p:txBody>
      </p:sp>
      <p:pic>
        <p:nvPicPr>
          <p:cNvPr id="3686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686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6869" name="矩形 6"/>
          <p:cNvSpPr>
            <a:spLocks noChangeArrowheads="1"/>
          </p:cNvSpPr>
          <p:nvPr/>
        </p:nvSpPr>
        <p:spPr bwMode="auto">
          <a:xfrm>
            <a:off x="2540000" y="512763"/>
            <a:ext cx="82423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系统角色可以是人或其他的系统或者其子系统</a:t>
            </a: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0" name="矩形 10"/>
          <p:cNvSpPr>
            <a:spLocks noChangeArrowheads="1"/>
          </p:cNvSpPr>
          <p:nvPr/>
        </p:nvSpPr>
        <p:spPr bwMode="auto">
          <a:xfrm>
            <a:off x="1490663" y="1878013"/>
            <a:ext cx="82423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中的对象在概念上和它在类图上的定义是一致的，它们之间可以进行交互，交互的顺序按时间的顺序。在顺序图中对象用矩形框表示，对象名带有下划线，对象包括三种命名方式：1、包括对象名和它所属的类名，中间用冒号隔开；2、只显示对象名不显示类名；3、只显示类名不显示对象名，即表示它是一个匿名对象，这样参与交互的并不限于特定的对象，而是适应于该类的任何对象</a:t>
            </a: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1"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角色</a:t>
            </a:r>
          </a:p>
        </p:txBody>
      </p:sp>
      <p:sp>
        <p:nvSpPr>
          <p:cNvPr id="36872" name="文本框 9"/>
          <p:cNvSpPr>
            <a:spLocks noChangeArrowheads="1"/>
          </p:cNvSpPr>
          <p:nvPr/>
        </p:nvSpPr>
        <p:spPr bwMode="auto">
          <a:xfrm>
            <a:off x="9567863" y="187801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a:t>
            </a:r>
          </a:p>
        </p:txBody>
      </p:sp>
      <p:pic>
        <p:nvPicPr>
          <p:cNvPr id="368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3813175"/>
            <a:ext cx="7666037"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4" name="Picture 10"/>
          <p:cNvPicPr>
            <a:picLocks noChangeAspect="1" noChangeArrowheads="1"/>
          </p:cNvPicPr>
          <p:nvPr/>
        </p:nvPicPr>
        <p:blipFill>
          <a:blip r:embed="rId4">
            <a:extLst>
              <a:ext uri="{28A0092B-C50C-407E-A947-70E740481C1C}">
                <a14:useLocalDpi xmlns:a14="http://schemas.microsoft.com/office/drawing/2010/main" val="0"/>
              </a:ext>
            </a:extLst>
          </a:blip>
          <a:srcRect l="44943" t="23167" r="30418" b="70494"/>
          <a:stretch>
            <a:fillRect/>
          </a:stretch>
        </p:blipFill>
        <p:spPr bwMode="auto">
          <a:xfrm>
            <a:off x="2098675" y="5273675"/>
            <a:ext cx="5040313"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43178427"/>
      </p:ext>
    </p:extLst>
  </p:cSld>
  <p:clrMapOvr>
    <a:masterClrMapping/>
  </p:clrMapOvr>
  <p:transition spd="slow">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1039FAC5-078F-4483-A451-644903EA8FB4}" type="slidenum">
              <a:rPr lang="zh-CN" altLang="en-US"/>
              <a:pPr/>
              <a:t>44</a:t>
            </a:fld>
            <a:endParaRPr lang="zh-CN" altLang="en-US" sz="1800">
              <a:solidFill>
                <a:schemeClr val="tx1"/>
              </a:solidFill>
            </a:endParaRPr>
          </a:p>
        </p:txBody>
      </p:sp>
      <p:pic>
        <p:nvPicPr>
          <p:cNvPr id="37890"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2"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3" name="矩形 6"/>
          <p:cNvSpPr>
            <a:spLocks noChangeArrowheads="1"/>
          </p:cNvSpPr>
          <p:nvPr/>
        </p:nvSpPr>
        <p:spPr bwMode="auto">
          <a:xfrm>
            <a:off x="2540000" y="512763"/>
            <a:ext cx="82423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顺序图中对象在一段时间内的存在。生命线在顺序图中表示为从对象图标底部中心位置向下延伸的一条虚线（UML2定义的生命线可以用实线来表示）</a:t>
            </a:r>
          </a:p>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对象在生命线上有两种状态：休眠状态和激活状态</a:t>
            </a: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4" name="矩形 10"/>
          <p:cNvSpPr>
            <a:spLocks noChangeArrowheads="1"/>
          </p:cNvSpPr>
          <p:nvPr/>
        </p:nvSpPr>
        <p:spPr bwMode="auto">
          <a:xfrm>
            <a:off x="1262063" y="3641725"/>
            <a:ext cx="82423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也被称为控制焦点，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a:t>
            </a: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5"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生命线</a:t>
            </a:r>
          </a:p>
        </p:txBody>
      </p:sp>
      <p:sp>
        <p:nvSpPr>
          <p:cNvPr id="37896" name="文本框 9"/>
          <p:cNvSpPr>
            <a:spLocks noChangeArrowheads="1"/>
          </p:cNvSpPr>
          <p:nvPr/>
        </p:nvSpPr>
        <p:spPr bwMode="auto">
          <a:xfrm>
            <a:off x="9407525" y="3768725"/>
            <a:ext cx="242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a:t>
            </a:r>
          </a:p>
        </p:txBody>
      </p:sp>
      <p:pic>
        <p:nvPicPr>
          <p:cNvPr id="37897" name="Picture 9"/>
          <p:cNvPicPr>
            <a:picLocks noChangeAspect="1" noChangeArrowheads="1"/>
          </p:cNvPicPr>
          <p:nvPr/>
        </p:nvPicPr>
        <p:blipFill>
          <a:blip r:embed="rId3">
            <a:extLst>
              <a:ext uri="{28A0092B-C50C-407E-A947-70E740481C1C}">
                <a14:useLocalDpi xmlns:a14="http://schemas.microsoft.com/office/drawing/2010/main" val="0"/>
              </a:ext>
            </a:extLst>
          </a:blip>
          <a:srcRect l="44745" t="23167" r="30418" b="68262"/>
          <a:stretch>
            <a:fillRect/>
          </a:stretch>
        </p:blipFill>
        <p:spPr bwMode="auto">
          <a:xfrm>
            <a:off x="2097088" y="1639888"/>
            <a:ext cx="8178800" cy="183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8" name="Picture 10"/>
          <p:cNvPicPr>
            <a:picLocks noChangeAspect="1" noChangeArrowheads="1"/>
          </p:cNvPicPr>
          <p:nvPr/>
        </p:nvPicPr>
        <p:blipFill>
          <a:blip r:embed="rId4">
            <a:extLst>
              <a:ext uri="{28A0092B-C50C-407E-A947-70E740481C1C}">
                <a14:useLocalDpi xmlns:a14="http://schemas.microsoft.com/office/drawing/2010/main" val="0"/>
              </a:ext>
            </a:extLst>
          </a:blip>
          <a:srcRect l="35594" t="19177" r="30177" b="47708"/>
          <a:stretch>
            <a:fillRect/>
          </a:stretch>
        </p:blipFill>
        <p:spPr bwMode="auto">
          <a:xfrm>
            <a:off x="3992563" y="4537075"/>
            <a:ext cx="4173537" cy="227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73117569"/>
      </p:ext>
    </p:extLst>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32013711-E0EE-498F-9D69-A4B010C19D2C}" type="slidenum">
              <a:rPr lang="zh-CN" altLang="en-US"/>
              <a:pPr/>
              <a:t>45</a:t>
            </a:fld>
            <a:endParaRPr lang="zh-CN" altLang="en-US" sz="1800">
              <a:solidFill>
                <a:schemeClr val="tx1"/>
              </a:solidFill>
            </a:endParaRPr>
          </a:p>
        </p:txBody>
      </p:sp>
      <p:pic>
        <p:nvPicPr>
          <p:cNvPr id="38914"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8916"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8917" name="矩形 6"/>
          <p:cNvSpPr>
            <a:spLocks noChangeArrowheads="1"/>
          </p:cNvSpPr>
          <p:nvPr/>
        </p:nvSpPr>
        <p:spPr bwMode="auto">
          <a:xfrm>
            <a:off x="2540000" y="512763"/>
            <a:ext cx="824230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是对象之间某种形式的通信，在垂直生命线之间，用带有箭头的线并附以消息表达式方式表示。他可以激活某个操作、换气信号或导致目标对象的创建或撤销。一个对象到另一个对象的信息用跨越生命线的消息线表示。对象还可以发送消息给它自己，即消息线从自己的生命线出发又回到自己的生命线。</a:t>
            </a:r>
          </a:p>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消息类型分为三种：</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1、同步消息：仅当发送者要发送一个信息而且接受者已经做好接受这个消息的准备是才能传送的</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消息称为同步</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消息，即发送者和接受者同步。（带有实心箭头的实线）</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2、异步消息：发送者不管接受者是否做好接受准备都可以发送的消息称为异步消息。（两条线箭头的实线）</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3、返回消息：从过程调用返回。返回消息是可选择的，</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他依赖建模</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的具体/抽象程度，一般为了顺序图阅读方便，每个信息都有返回消息。箭头指向来源的生命线，在这条虚线上面，可以放置操作的返回值（开放箭头的虚线）</a:t>
            </a:r>
          </a:p>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18"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a:t>
            </a:r>
          </a:p>
        </p:txBody>
      </p:sp>
      <p:pic>
        <p:nvPicPr>
          <p:cNvPr id="389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4476750"/>
            <a:ext cx="30099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0" name="Text Box 8"/>
          <p:cNvSpPr txBox="1">
            <a:spLocks noChangeArrowheads="1"/>
          </p:cNvSpPr>
          <p:nvPr/>
        </p:nvSpPr>
        <p:spPr bwMode="auto">
          <a:xfrm>
            <a:off x="7215188" y="5848350"/>
            <a:ext cx="4637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a:latin typeface="微软雅黑" panose="020B0503020204020204" pitchFamily="34" charset="-122"/>
                <a:ea typeface="微软雅黑" panose="020B0503020204020204" pitchFamily="34" charset="-122"/>
              </a:rPr>
              <a:t>疑问：为什么rose里的异步消息箭头和书上描述的不一样</a:t>
            </a:r>
          </a:p>
          <a:p>
            <a:r>
              <a:rPr lang="zh-CN" altLang="en-US" sz="1400">
                <a:latin typeface="微软雅黑" panose="020B0503020204020204" pitchFamily="34" charset="-122"/>
                <a:ea typeface="微软雅黑" panose="020B0503020204020204" pitchFamily="34" charset="-122"/>
              </a:rPr>
              <a:t>          书上的返回消息图表也和描述的不一样</a:t>
            </a:r>
          </a:p>
        </p:txBody>
      </p:sp>
    </p:spTree>
    <p:extLst>
      <p:ext uri="{BB962C8B-B14F-4D97-AF65-F5344CB8AC3E}">
        <p14:creationId xmlns:p14="http://schemas.microsoft.com/office/powerpoint/2010/main" val="1566753146"/>
      </p:ext>
    </p:extLst>
  </p:cSld>
  <p:clrMapOvr>
    <a:masterClrMapping/>
  </p:clrMapOvr>
  <p:transition spd="slow">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灯片编号占位符 5"/>
          <p:cNvSpPr>
            <a:spLocks noGrp="1"/>
          </p:cNvSpPr>
          <p:nvPr>
            <p:ph type="sldNum" sz="quarter" idx="12"/>
          </p:nvPr>
        </p:nvSpPr>
        <p:spPr/>
        <p:txBody>
          <a:bodyPr/>
          <a:lstStyle/>
          <a:p>
            <a:fld id="{5D4E610C-7E8C-431E-9FE5-3A6CCBFC06F6}" type="slidenum">
              <a:rPr lang="zh-CN" altLang="en-US"/>
              <a:pPr/>
              <a:t>46</a:t>
            </a:fld>
            <a:endParaRPr lang="zh-CN" altLang="en-US" sz="1800">
              <a:solidFill>
                <a:schemeClr val="tx1"/>
              </a:solidFill>
            </a:endParaRPr>
          </a:p>
        </p:txBody>
      </p:sp>
      <p:pic>
        <p:nvPicPr>
          <p:cNvPr id="39938"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7"/>
          <p:cNvSpPr>
            <a:spLocks noChangeArrowheads="1"/>
          </p:cNvSpPr>
          <p:nvPr/>
        </p:nvSpPr>
        <p:spPr bwMode="auto">
          <a:xfrm>
            <a:off x="0" y="153988"/>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9940"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9941" name="矩形 6"/>
          <p:cNvSpPr>
            <a:spLocks noChangeArrowheads="1"/>
          </p:cNvSpPr>
          <p:nvPr/>
        </p:nvSpPr>
        <p:spPr bwMode="auto">
          <a:xfrm>
            <a:off x="2540000" y="512763"/>
            <a:ext cx="82423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当为对象的交互建模时，有时需要在某种条件满足时消息才会传递给对象。约束在UML图中用作控制流。一个约束只能被分配到一个单一信息。UML1.x中，为了实现约束条件，需要在消息名前加入约束条件</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，并</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放于”[ ]“中。约束条件用于描述代码中if语句结构。循环约束需要在方法名前加“*[ ]”，其中“ * ”代表循环，“[ ]”代表循环条件。在UML2.0中，这种约束被称为组合片段，这种片段有12种类型，具体描述如表所示。</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2"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约束</a:t>
            </a:r>
          </a:p>
        </p:txBody>
      </p:sp>
      <p:graphicFrame>
        <p:nvGraphicFramePr>
          <p:cNvPr id="39943" name="Group 7"/>
          <p:cNvGraphicFramePr>
            <a:graphicFrameLocks noGrp="1"/>
          </p:cNvGraphicFramePr>
          <p:nvPr/>
        </p:nvGraphicFramePr>
        <p:xfrm>
          <a:off x="1398588" y="2314575"/>
          <a:ext cx="10139362" cy="4440936"/>
        </p:xfrm>
        <a:graphic>
          <a:graphicData uri="http://schemas.openxmlformats.org/drawingml/2006/table">
            <a:tbl>
              <a:tblPr/>
              <a:tblGrid>
                <a:gridCol w="2132012"/>
                <a:gridCol w="8007350"/>
              </a:tblGrid>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等线" charset="0"/>
                        </a:rPr>
                        <a:t>片段类型</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等线" charset="0"/>
                        </a:rPr>
                        <a:t>片段描述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seq</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强迫交互按照特定的顺序执行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81000">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alt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在一组行为中根据特定的条件选择某个交互，模型为</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if...else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opt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表示可选，模型为</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switch</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break</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提供了和编程语言中的</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break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类似的机制</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par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支持交互片段的并发执行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strict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明确定义了一组交互片段的执行顺序</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loop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说明交互片段会被重复执行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region</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在组合片段中优先于其他交互片段发生的交互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neg</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封装了一系列无效的信息，即不应该的交互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assert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标志了在交互片段中作为事件唯一的合法继承者的操作数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ignore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明确定义了交互片段不应该响应的消息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consider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明确表示了应该被处理的消息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3835548876"/>
      </p:ext>
    </p:extLst>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12"/>
          </p:nvPr>
        </p:nvSpPr>
        <p:spPr/>
        <p:txBody>
          <a:bodyPr/>
          <a:lstStyle/>
          <a:p>
            <a:fld id="{6983D567-A686-46E9-8221-B33B36C27B89}" type="slidenum">
              <a:rPr lang="zh-CN" altLang="en-US"/>
              <a:pPr/>
              <a:t>47</a:t>
            </a:fld>
            <a:endParaRPr lang="zh-CN" altLang="en-US" sz="1800">
              <a:solidFill>
                <a:schemeClr val="tx1"/>
              </a:solidFill>
            </a:endParaRPr>
          </a:p>
        </p:txBody>
      </p:sp>
      <p:pic>
        <p:nvPicPr>
          <p:cNvPr id="4096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096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40965" name="图片 2" descr="图片包含 定居者, 信封&#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4467225"/>
            <a:ext cx="19621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3"/>
          <p:cNvGrpSpPr>
            <a:grpSpLocks/>
          </p:cNvGrpSpPr>
          <p:nvPr/>
        </p:nvGrpSpPr>
        <p:grpSpPr bwMode="auto">
          <a:xfrm>
            <a:off x="3848100" y="3141663"/>
            <a:ext cx="1649413" cy="855662"/>
            <a:chOff x="0" y="0"/>
            <a:chExt cx="1648690" cy="854663"/>
          </a:xfrm>
        </p:grpSpPr>
        <p:pic>
          <p:nvPicPr>
            <p:cNvPr id="4096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文本框 5"/>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0969" name="组合 6"/>
          <p:cNvGrpSpPr>
            <a:grpSpLocks/>
          </p:cNvGrpSpPr>
          <p:nvPr/>
        </p:nvGrpSpPr>
        <p:grpSpPr bwMode="auto">
          <a:xfrm>
            <a:off x="5970588" y="742950"/>
            <a:ext cx="1649412" cy="854075"/>
            <a:chOff x="0" y="0"/>
            <a:chExt cx="1648690" cy="854663"/>
          </a:xfrm>
        </p:grpSpPr>
        <p:pic>
          <p:nvPicPr>
            <p:cNvPr id="4097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文本框 8"/>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40972" name="组合 9"/>
          <p:cNvGrpSpPr>
            <a:grpSpLocks/>
          </p:cNvGrpSpPr>
          <p:nvPr/>
        </p:nvGrpSpPr>
        <p:grpSpPr bwMode="auto">
          <a:xfrm>
            <a:off x="6007100" y="3178175"/>
            <a:ext cx="1647825" cy="854075"/>
            <a:chOff x="0" y="0"/>
            <a:chExt cx="1648690" cy="854663"/>
          </a:xfrm>
        </p:grpSpPr>
        <p:pic>
          <p:nvPicPr>
            <p:cNvPr id="40973"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文本框 11"/>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sp>
        <p:nvSpPr>
          <p:cNvPr id="40975" name="矩形 12"/>
          <p:cNvSpPr>
            <a:spLocks noChangeArrowheads="1"/>
          </p:cNvSpPr>
          <p:nvPr/>
        </p:nvSpPr>
        <p:spPr bwMode="auto">
          <a:xfrm>
            <a:off x="7723188" y="917575"/>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从引发某个交互的信息开始，在生命线之间按从上向下的顺序画出随后的信息</a:t>
            </a:r>
          </a:p>
        </p:txBody>
      </p:sp>
      <p:sp>
        <p:nvSpPr>
          <p:cNvPr id="40976" name="矩形 13"/>
          <p:cNvSpPr>
            <a:spLocks noChangeArrowheads="1"/>
          </p:cNvSpPr>
          <p:nvPr/>
        </p:nvSpPr>
        <p:spPr bwMode="auto">
          <a:xfrm>
            <a:off x="182563" y="1846263"/>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设置交互语境，这些语境可以是系统、子系统、操作、类、用例和协作的一个脚本</a:t>
            </a:r>
            <a:endParaRPr lang="zh-CN" altLang="en-US"/>
          </a:p>
        </p:txBody>
      </p:sp>
      <p:sp>
        <p:nvSpPr>
          <p:cNvPr id="40977" name="矩形 14"/>
          <p:cNvSpPr>
            <a:spLocks noChangeArrowheads="1"/>
          </p:cNvSpPr>
          <p:nvPr/>
        </p:nvSpPr>
        <p:spPr bwMode="auto">
          <a:xfrm>
            <a:off x="7935913" y="3200400"/>
            <a:ext cx="37893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如果需要设置时间或空间约束，可以为每个消息附上合适的约束</a:t>
            </a:r>
            <a:endParaRPr lang="zh-CN" altLang="en-US"/>
          </a:p>
        </p:txBody>
      </p:sp>
      <p:grpSp>
        <p:nvGrpSpPr>
          <p:cNvPr id="40978" name="组合 6"/>
          <p:cNvGrpSpPr>
            <a:grpSpLocks/>
          </p:cNvGrpSpPr>
          <p:nvPr/>
        </p:nvGrpSpPr>
        <p:grpSpPr bwMode="auto">
          <a:xfrm>
            <a:off x="3840163" y="1882775"/>
            <a:ext cx="1649412" cy="854075"/>
            <a:chOff x="0" y="0"/>
            <a:chExt cx="1648690" cy="854663"/>
          </a:xfrm>
        </p:grpSpPr>
        <p:pic>
          <p:nvPicPr>
            <p:cNvPr id="4097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0" name="文本框 8"/>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1</a:t>
              </a:r>
            </a:p>
          </p:txBody>
        </p:sp>
      </p:grpSp>
      <p:grpSp>
        <p:nvGrpSpPr>
          <p:cNvPr id="40981" name="组合 3"/>
          <p:cNvGrpSpPr>
            <a:grpSpLocks/>
          </p:cNvGrpSpPr>
          <p:nvPr/>
        </p:nvGrpSpPr>
        <p:grpSpPr bwMode="auto">
          <a:xfrm>
            <a:off x="5991225" y="1870075"/>
            <a:ext cx="1649413" cy="855663"/>
            <a:chOff x="0" y="0"/>
            <a:chExt cx="1648690" cy="854663"/>
          </a:xfrm>
        </p:grpSpPr>
        <p:pic>
          <p:nvPicPr>
            <p:cNvPr id="40982"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3"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5</a:t>
              </a:r>
            </a:p>
          </p:txBody>
        </p:sp>
      </p:grpSp>
      <p:grpSp>
        <p:nvGrpSpPr>
          <p:cNvPr id="40984" name="组合 3"/>
          <p:cNvGrpSpPr>
            <a:grpSpLocks/>
          </p:cNvGrpSpPr>
          <p:nvPr/>
        </p:nvGrpSpPr>
        <p:grpSpPr bwMode="auto">
          <a:xfrm>
            <a:off x="3252788" y="4494213"/>
            <a:ext cx="1647825" cy="854075"/>
            <a:chOff x="0" y="0"/>
            <a:chExt cx="1648690" cy="854663"/>
          </a:xfrm>
        </p:grpSpPr>
        <p:pic>
          <p:nvPicPr>
            <p:cNvPr id="4098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6"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3</a:t>
              </a:r>
            </a:p>
          </p:txBody>
        </p:sp>
      </p:grpSp>
      <p:grpSp>
        <p:nvGrpSpPr>
          <p:cNvPr id="40987" name="组合 3"/>
          <p:cNvGrpSpPr>
            <a:grpSpLocks/>
          </p:cNvGrpSpPr>
          <p:nvPr/>
        </p:nvGrpSpPr>
        <p:grpSpPr bwMode="auto">
          <a:xfrm>
            <a:off x="6838950" y="4405313"/>
            <a:ext cx="1647825" cy="855662"/>
            <a:chOff x="0" y="0"/>
            <a:chExt cx="1648690" cy="854663"/>
          </a:xfrm>
        </p:grpSpPr>
        <p:pic>
          <p:nvPicPr>
            <p:cNvPr id="4098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9"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7</a:t>
              </a:r>
            </a:p>
          </p:txBody>
        </p:sp>
      </p:grpSp>
      <p:sp>
        <p:nvSpPr>
          <p:cNvPr id="40990"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顺序图的建模---遵循对策</a:t>
            </a:r>
          </a:p>
        </p:txBody>
      </p:sp>
      <p:sp>
        <p:nvSpPr>
          <p:cNvPr id="40991" name="矩形 12"/>
          <p:cNvSpPr>
            <a:spLocks noChangeArrowheads="1"/>
          </p:cNvSpPr>
          <p:nvPr/>
        </p:nvSpPr>
        <p:spPr bwMode="auto">
          <a:xfrm>
            <a:off x="7831138" y="2085975"/>
            <a:ext cx="37893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设置对象的激活期，这可以可视化实际计算发生的时间点、可视化消息嵌套等</a:t>
            </a:r>
            <a:endParaRPr lang="zh-CN" altLang="en-US"/>
          </a:p>
        </p:txBody>
      </p:sp>
      <p:sp>
        <p:nvSpPr>
          <p:cNvPr id="40992" name="矩形 12"/>
          <p:cNvSpPr>
            <a:spLocks noChangeArrowheads="1"/>
          </p:cNvSpPr>
          <p:nvPr/>
        </p:nvSpPr>
        <p:spPr bwMode="auto">
          <a:xfrm>
            <a:off x="201613" y="3233738"/>
            <a:ext cx="37893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通过识别对象在交互中扮演的角色，根据对象的重要性，将其按从左向右的方向放置在顺序图中</a:t>
            </a:r>
          </a:p>
        </p:txBody>
      </p:sp>
      <p:sp>
        <p:nvSpPr>
          <p:cNvPr id="40993" name="矩形 12"/>
          <p:cNvSpPr>
            <a:spLocks noChangeArrowheads="1"/>
          </p:cNvSpPr>
          <p:nvPr/>
        </p:nvSpPr>
        <p:spPr bwMode="auto">
          <a:xfrm>
            <a:off x="8612188" y="4487863"/>
            <a:ext cx="35210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给控制流的俄每个消息附上前置或后置条件，这可以更详细地说明这个控制流</a:t>
            </a:r>
            <a:endParaRPr lang="zh-CN" altLang="en-US"/>
          </a:p>
        </p:txBody>
      </p:sp>
      <p:sp>
        <p:nvSpPr>
          <p:cNvPr id="40994" name="矩形 12"/>
          <p:cNvSpPr>
            <a:spLocks noChangeArrowheads="1"/>
          </p:cNvSpPr>
          <p:nvPr/>
        </p:nvSpPr>
        <p:spPr bwMode="auto">
          <a:xfrm>
            <a:off x="192088" y="4527550"/>
            <a:ext cx="306863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设置每个对象的生命线。一般情况下，对象存在于交互的整个过程，但它可以在交互过程中创建和撤销</a:t>
            </a:r>
          </a:p>
        </p:txBody>
      </p:sp>
    </p:spTree>
    <p:extLst>
      <p:ext uri="{BB962C8B-B14F-4D97-AF65-F5344CB8AC3E}">
        <p14:creationId xmlns:p14="http://schemas.microsoft.com/office/powerpoint/2010/main" val="385076494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anim calcmode="lin" valueType="num">
                                      <p:cBhvr>
                                        <p:cTn id="7" dur="500" fill="hold"/>
                                        <p:tgtEl>
                                          <p:spTgt spid="40965"/>
                                        </p:tgtEl>
                                        <p:attrNameLst>
                                          <p:attrName>ppt_x</p:attrName>
                                        </p:attrNameLst>
                                      </p:cBhvr>
                                      <p:tavLst>
                                        <p:tav tm="0">
                                          <p:val>
                                            <p:strVal val="#ppt_x"/>
                                          </p:val>
                                        </p:tav>
                                        <p:tav tm="100000">
                                          <p:val>
                                            <p:strVal val="#ppt_x"/>
                                          </p:val>
                                        </p:tav>
                                      </p:tavLst>
                                    </p:anim>
                                    <p:anim calcmode="lin" valueType="num">
                                      <p:cBhvr>
                                        <p:cTn id="8" dur="500" fill="hold"/>
                                        <p:tgtEl>
                                          <p:spTgt spid="4096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40972"/>
                                        </p:tgtEl>
                                        <p:attrNameLst>
                                          <p:attrName>style.visibility</p:attrName>
                                        </p:attrNameLst>
                                      </p:cBhvr>
                                      <p:to>
                                        <p:strVal val="visible"/>
                                      </p:to>
                                    </p:set>
                                    <p:animEffect>
                                      <p:cBhvr>
                                        <p:cTn id="12" dur="1000"/>
                                        <p:tgtEl>
                                          <p:spTgt spid="40972"/>
                                        </p:tgtEl>
                                      </p:cBhvr>
                                    </p:animEffect>
                                    <p:anim calcmode="lin" valueType="num">
                                      <p:cBhvr>
                                        <p:cTn id="13" dur="1000" fill="hold"/>
                                        <p:tgtEl>
                                          <p:spTgt spid="40972"/>
                                        </p:tgtEl>
                                        <p:attrNameLst>
                                          <p:attrName>ppt_x</p:attrName>
                                        </p:attrNameLst>
                                      </p:cBhvr>
                                      <p:tavLst>
                                        <p:tav tm="0">
                                          <p:val>
                                            <p:strVal val="#ppt_x"/>
                                          </p:val>
                                        </p:tav>
                                        <p:tav tm="100000">
                                          <p:val>
                                            <p:strVal val="#ppt_x"/>
                                          </p:val>
                                        </p:tav>
                                      </p:tavLst>
                                    </p:anim>
                                    <p:anim calcmode="lin" valueType="num">
                                      <p:cBhvr>
                                        <p:cTn id="14" dur="1000" fill="hold"/>
                                        <p:tgtEl>
                                          <p:spTgt spid="40972"/>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42" presetClass="entr" presetSubtype="0" fill="hold" nodeType="afterEffect">
                                  <p:stCondLst>
                                    <p:cond delay="0"/>
                                  </p:stCondLst>
                                  <p:childTnLst>
                                    <p:set>
                                      <p:cBhvr>
                                        <p:cTn id="17" dur="1" fill="hold">
                                          <p:stCondLst>
                                            <p:cond delay="0"/>
                                          </p:stCondLst>
                                        </p:cTn>
                                        <p:tgtEl>
                                          <p:spTgt spid="40966"/>
                                        </p:tgtEl>
                                        <p:attrNameLst>
                                          <p:attrName>style.visibility</p:attrName>
                                        </p:attrNameLst>
                                      </p:cBhvr>
                                      <p:to>
                                        <p:strVal val="visible"/>
                                      </p:to>
                                    </p:set>
                                    <p:animEffect>
                                      <p:cBhvr>
                                        <p:cTn id="18" dur="1000"/>
                                        <p:tgtEl>
                                          <p:spTgt spid="40966"/>
                                        </p:tgtEl>
                                      </p:cBhvr>
                                    </p:animEffect>
                                    <p:anim calcmode="lin" valueType="num">
                                      <p:cBhvr>
                                        <p:cTn id="19" dur="1000" fill="hold"/>
                                        <p:tgtEl>
                                          <p:spTgt spid="40966"/>
                                        </p:tgtEl>
                                        <p:attrNameLst>
                                          <p:attrName>ppt_x</p:attrName>
                                        </p:attrNameLst>
                                      </p:cBhvr>
                                      <p:tavLst>
                                        <p:tav tm="0">
                                          <p:val>
                                            <p:strVal val="#ppt_x"/>
                                          </p:val>
                                        </p:tav>
                                        <p:tav tm="100000">
                                          <p:val>
                                            <p:strVal val="#ppt_x"/>
                                          </p:val>
                                        </p:tav>
                                      </p:tavLst>
                                    </p:anim>
                                    <p:anim calcmode="lin" valueType="num">
                                      <p:cBhvr>
                                        <p:cTn id="20" dur="1000" fill="hold"/>
                                        <p:tgtEl>
                                          <p:spTgt spid="40966"/>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2500"/>
                            </p:stCondLst>
                            <p:childTnLst>
                              <p:par>
                                <p:cTn id="22" presetID="42" presetClass="entr" presetSubtype="0" fill="hold" nodeType="afterEffect">
                                  <p:stCondLst>
                                    <p:cond delay="0"/>
                                  </p:stCondLst>
                                  <p:childTnLst>
                                    <p:set>
                                      <p:cBhvr>
                                        <p:cTn id="23" dur="1" fill="hold">
                                          <p:stCondLst>
                                            <p:cond delay="0"/>
                                          </p:stCondLst>
                                        </p:cTn>
                                        <p:tgtEl>
                                          <p:spTgt spid="40969"/>
                                        </p:tgtEl>
                                        <p:attrNameLst>
                                          <p:attrName>style.visibility</p:attrName>
                                        </p:attrNameLst>
                                      </p:cBhvr>
                                      <p:to>
                                        <p:strVal val="visible"/>
                                      </p:to>
                                    </p:set>
                                    <p:animEffect>
                                      <p:cBhvr>
                                        <p:cTn id="24" dur="1000"/>
                                        <p:tgtEl>
                                          <p:spTgt spid="40969"/>
                                        </p:tgtEl>
                                      </p:cBhvr>
                                    </p:animEffect>
                                    <p:anim calcmode="lin" valueType="num">
                                      <p:cBhvr>
                                        <p:cTn id="25" dur="1000" fill="hold"/>
                                        <p:tgtEl>
                                          <p:spTgt spid="40969"/>
                                        </p:tgtEl>
                                        <p:attrNameLst>
                                          <p:attrName>ppt_x</p:attrName>
                                        </p:attrNameLst>
                                      </p:cBhvr>
                                      <p:tavLst>
                                        <p:tav tm="0">
                                          <p:val>
                                            <p:strVal val="#ppt_x"/>
                                          </p:val>
                                        </p:tav>
                                        <p:tav tm="100000">
                                          <p:val>
                                            <p:strVal val="#ppt_x"/>
                                          </p:val>
                                        </p:tav>
                                      </p:tavLst>
                                    </p:anim>
                                    <p:anim calcmode="lin" valueType="num">
                                      <p:cBhvr>
                                        <p:cTn id="26" dur="1000" fill="hold"/>
                                        <p:tgtEl>
                                          <p:spTgt spid="40969"/>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976"/>
                                        </p:tgtEl>
                                        <p:attrNameLst>
                                          <p:attrName>style.visibility</p:attrName>
                                        </p:attrNameLst>
                                      </p:cBhvr>
                                      <p:to>
                                        <p:strVal val="visible"/>
                                      </p:to>
                                    </p:set>
                                    <p:anim calcmode="lin" valueType="num">
                                      <p:cBhvr>
                                        <p:cTn id="31" dur="1000" fill="hold"/>
                                        <p:tgtEl>
                                          <p:spTgt spid="40976"/>
                                        </p:tgtEl>
                                        <p:attrNameLst>
                                          <p:attrName>ppt_w</p:attrName>
                                        </p:attrNameLst>
                                      </p:cBhvr>
                                      <p:tavLst>
                                        <p:tav tm="0">
                                          <p:val>
                                            <p:fltVal val="0"/>
                                          </p:val>
                                        </p:tav>
                                        <p:tav tm="100000">
                                          <p:val>
                                            <p:strVal val="#ppt_w"/>
                                          </p:val>
                                        </p:tav>
                                      </p:tavLst>
                                    </p:anim>
                                    <p:anim calcmode="lin" valueType="num">
                                      <p:cBhvr>
                                        <p:cTn id="32" dur="1000" fill="hold"/>
                                        <p:tgtEl>
                                          <p:spTgt spid="40976"/>
                                        </p:tgtEl>
                                        <p:attrNameLst>
                                          <p:attrName>ppt_h</p:attrName>
                                        </p:attrNameLst>
                                      </p:cBhvr>
                                      <p:tavLst>
                                        <p:tav tm="0">
                                          <p:val>
                                            <p:fltVal val="0"/>
                                          </p:val>
                                        </p:tav>
                                        <p:tav tm="100000">
                                          <p:val>
                                            <p:strVal val="#ppt_h"/>
                                          </p:val>
                                        </p:tav>
                                      </p:tavLst>
                                    </p:anim>
                                    <p:animEffect>
                                      <p:cBhvr>
                                        <p:cTn id="33" dur="1000"/>
                                        <p:tgtEl>
                                          <p:spTgt spid="4097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975"/>
                                        </p:tgtEl>
                                        <p:attrNameLst>
                                          <p:attrName>style.visibility</p:attrName>
                                        </p:attrNameLst>
                                      </p:cBhvr>
                                      <p:to>
                                        <p:strVal val="visible"/>
                                      </p:to>
                                    </p:set>
                                    <p:anim calcmode="lin" valueType="num">
                                      <p:cBhvr>
                                        <p:cTn id="36" dur="1000" fill="hold"/>
                                        <p:tgtEl>
                                          <p:spTgt spid="40975"/>
                                        </p:tgtEl>
                                        <p:attrNameLst>
                                          <p:attrName>ppt_w</p:attrName>
                                        </p:attrNameLst>
                                      </p:cBhvr>
                                      <p:tavLst>
                                        <p:tav tm="0">
                                          <p:val>
                                            <p:fltVal val="0"/>
                                          </p:val>
                                        </p:tav>
                                        <p:tav tm="100000">
                                          <p:val>
                                            <p:strVal val="#ppt_w"/>
                                          </p:val>
                                        </p:tav>
                                      </p:tavLst>
                                    </p:anim>
                                    <p:anim calcmode="lin" valueType="num">
                                      <p:cBhvr>
                                        <p:cTn id="37" dur="1000" fill="hold"/>
                                        <p:tgtEl>
                                          <p:spTgt spid="40975"/>
                                        </p:tgtEl>
                                        <p:attrNameLst>
                                          <p:attrName>ppt_h</p:attrName>
                                        </p:attrNameLst>
                                      </p:cBhvr>
                                      <p:tavLst>
                                        <p:tav tm="0">
                                          <p:val>
                                            <p:fltVal val="0"/>
                                          </p:val>
                                        </p:tav>
                                        <p:tav tm="100000">
                                          <p:val>
                                            <p:strVal val="#ppt_h"/>
                                          </p:val>
                                        </p:tav>
                                      </p:tavLst>
                                    </p:anim>
                                    <p:animEffect>
                                      <p:cBhvr>
                                        <p:cTn id="38" dur="1000"/>
                                        <p:tgtEl>
                                          <p:spTgt spid="4097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977"/>
                                        </p:tgtEl>
                                        <p:attrNameLst>
                                          <p:attrName>style.visibility</p:attrName>
                                        </p:attrNameLst>
                                      </p:cBhvr>
                                      <p:to>
                                        <p:strVal val="visible"/>
                                      </p:to>
                                    </p:set>
                                    <p:anim calcmode="lin" valueType="num">
                                      <p:cBhvr>
                                        <p:cTn id="41" dur="1000" fill="hold"/>
                                        <p:tgtEl>
                                          <p:spTgt spid="40977"/>
                                        </p:tgtEl>
                                        <p:attrNameLst>
                                          <p:attrName>ppt_w</p:attrName>
                                        </p:attrNameLst>
                                      </p:cBhvr>
                                      <p:tavLst>
                                        <p:tav tm="0">
                                          <p:val>
                                            <p:fltVal val="0"/>
                                          </p:val>
                                        </p:tav>
                                        <p:tav tm="100000">
                                          <p:val>
                                            <p:strVal val="#ppt_w"/>
                                          </p:val>
                                        </p:tav>
                                      </p:tavLst>
                                    </p:anim>
                                    <p:anim calcmode="lin" valueType="num">
                                      <p:cBhvr>
                                        <p:cTn id="42" dur="1000" fill="hold"/>
                                        <p:tgtEl>
                                          <p:spTgt spid="40977"/>
                                        </p:tgtEl>
                                        <p:attrNameLst>
                                          <p:attrName>ppt_h</p:attrName>
                                        </p:attrNameLst>
                                      </p:cBhvr>
                                      <p:tavLst>
                                        <p:tav tm="0">
                                          <p:val>
                                            <p:fltVal val="0"/>
                                          </p:val>
                                        </p:tav>
                                        <p:tav tm="100000">
                                          <p:val>
                                            <p:strVal val="#ppt_h"/>
                                          </p:val>
                                        </p:tav>
                                      </p:tavLst>
                                    </p:anim>
                                    <p:animEffect>
                                      <p:cBhvr>
                                        <p:cTn id="43" dur="1000"/>
                                        <p:tgtEl>
                                          <p:spTgt spid="40977"/>
                                        </p:tgtEl>
                                      </p:cBhvr>
                                    </p:animEffect>
                                  </p:childTnLst>
                                </p:cTn>
                              </p:par>
                            </p:childTnLst>
                          </p:cTn>
                        </p:par>
                        <p:par>
                          <p:cTn id="44" fill="hold" nodeType="afterGroup">
                            <p:stCondLst>
                              <p:cond delay="1000"/>
                            </p:stCondLst>
                            <p:childTnLst>
                              <p:par>
                                <p:cTn id="45" presetID="42" presetClass="entr" presetSubtype="0" fill="hold" nodeType="afterEffect">
                                  <p:stCondLst>
                                    <p:cond delay="0"/>
                                  </p:stCondLst>
                                  <p:childTnLst>
                                    <p:set>
                                      <p:cBhvr>
                                        <p:cTn id="46" dur="1" fill="hold">
                                          <p:stCondLst>
                                            <p:cond delay="0"/>
                                          </p:stCondLst>
                                        </p:cTn>
                                        <p:tgtEl>
                                          <p:spTgt spid="40978"/>
                                        </p:tgtEl>
                                        <p:attrNameLst>
                                          <p:attrName>style.visibility</p:attrName>
                                        </p:attrNameLst>
                                      </p:cBhvr>
                                      <p:to>
                                        <p:strVal val="visible"/>
                                      </p:to>
                                    </p:set>
                                    <p:animEffect>
                                      <p:cBhvr>
                                        <p:cTn id="47" dur="1000"/>
                                        <p:tgtEl>
                                          <p:spTgt spid="40978"/>
                                        </p:tgtEl>
                                      </p:cBhvr>
                                    </p:animEffect>
                                    <p:anim calcmode="lin" valueType="num">
                                      <p:cBhvr>
                                        <p:cTn id="48" dur="1000" fill="hold"/>
                                        <p:tgtEl>
                                          <p:spTgt spid="40978"/>
                                        </p:tgtEl>
                                        <p:attrNameLst>
                                          <p:attrName>ppt_x</p:attrName>
                                        </p:attrNameLst>
                                      </p:cBhvr>
                                      <p:tavLst>
                                        <p:tav tm="0">
                                          <p:val>
                                            <p:strVal val="#ppt_x"/>
                                          </p:val>
                                        </p:tav>
                                        <p:tav tm="100000">
                                          <p:val>
                                            <p:strVal val="#ppt_x"/>
                                          </p:val>
                                        </p:tav>
                                      </p:tavLst>
                                    </p:anim>
                                    <p:anim calcmode="lin" valueType="num">
                                      <p:cBhvr>
                                        <p:cTn id="49" dur="1000" fill="hold"/>
                                        <p:tgtEl>
                                          <p:spTgt spid="40978"/>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2000"/>
                            </p:stCondLst>
                            <p:childTnLst>
                              <p:par>
                                <p:cTn id="51" presetID="42" presetClass="entr" presetSubtype="0" fill="hold" nodeType="afterEffect">
                                  <p:stCondLst>
                                    <p:cond delay="0"/>
                                  </p:stCondLst>
                                  <p:childTnLst>
                                    <p:set>
                                      <p:cBhvr>
                                        <p:cTn id="52" dur="1" fill="hold">
                                          <p:stCondLst>
                                            <p:cond delay="0"/>
                                          </p:stCondLst>
                                        </p:cTn>
                                        <p:tgtEl>
                                          <p:spTgt spid="40981"/>
                                        </p:tgtEl>
                                        <p:attrNameLst>
                                          <p:attrName>style.visibility</p:attrName>
                                        </p:attrNameLst>
                                      </p:cBhvr>
                                      <p:to>
                                        <p:strVal val="visible"/>
                                      </p:to>
                                    </p:set>
                                    <p:animEffect>
                                      <p:cBhvr>
                                        <p:cTn id="53" dur="1000"/>
                                        <p:tgtEl>
                                          <p:spTgt spid="40981"/>
                                        </p:tgtEl>
                                      </p:cBhvr>
                                    </p:animEffect>
                                    <p:anim calcmode="lin" valueType="num">
                                      <p:cBhvr>
                                        <p:cTn id="54" dur="1000" fill="hold"/>
                                        <p:tgtEl>
                                          <p:spTgt spid="40981"/>
                                        </p:tgtEl>
                                        <p:attrNameLst>
                                          <p:attrName>ppt_x</p:attrName>
                                        </p:attrNameLst>
                                      </p:cBhvr>
                                      <p:tavLst>
                                        <p:tav tm="0">
                                          <p:val>
                                            <p:strVal val="#ppt_x"/>
                                          </p:val>
                                        </p:tav>
                                        <p:tav tm="100000">
                                          <p:val>
                                            <p:strVal val="#ppt_x"/>
                                          </p:val>
                                        </p:tav>
                                      </p:tavLst>
                                    </p:anim>
                                    <p:anim calcmode="lin" valueType="num">
                                      <p:cBhvr>
                                        <p:cTn id="55" dur="1000" fill="hold"/>
                                        <p:tgtEl>
                                          <p:spTgt spid="40981"/>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3000"/>
                            </p:stCondLst>
                            <p:childTnLst>
                              <p:par>
                                <p:cTn id="57" presetID="42" presetClass="entr" presetSubtype="0" fill="hold" nodeType="afterEffect">
                                  <p:stCondLst>
                                    <p:cond delay="0"/>
                                  </p:stCondLst>
                                  <p:childTnLst>
                                    <p:set>
                                      <p:cBhvr>
                                        <p:cTn id="58" dur="1" fill="hold">
                                          <p:stCondLst>
                                            <p:cond delay="0"/>
                                          </p:stCondLst>
                                        </p:cTn>
                                        <p:tgtEl>
                                          <p:spTgt spid="40984"/>
                                        </p:tgtEl>
                                        <p:attrNameLst>
                                          <p:attrName>style.visibility</p:attrName>
                                        </p:attrNameLst>
                                      </p:cBhvr>
                                      <p:to>
                                        <p:strVal val="visible"/>
                                      </p:to>
                                    </p:set>
                                    <p:animEffect>
                                      <p:cBhvr>
                                        <p:cTn id="59" dur="1000"/>
                                        <p:tgtEl>
                                          <p:spTgt spid="40984"/>
                                        </p:tgtEl>
                                      </p:cBhvr>
                                    </p:animEffect>
                                    <p:anim calcmode="lin" valueType="num">
                                      <p:cBhvr>
                                        <p:cTn id="60" dur="1000" fill="hold"/>
                                        <p:tgtEl>
                                          <p:spTgt spid="40984"/>
                                        </p:tgtEl>
                                        <p:attrNameLst>
                                          <p:attrName>ppt_x</p:attrName>
                                        </p:attrNameLst>
                                      </p:cBhvr>
                                      <p:tavLst>
                                        <p:tav tm="0">
                                          <p:val>
                                            <p:strVal val="#ppt_x"/>
                                          </p:val>
                                        </p:tav>
                                        <p:tav tm="100000">
                                          <p:val>
                                            <p:strVal val="#ppt_x"/>
                                          </p:val>
                                        </p:tav>
                                      </p:tavLst>
                                    </p:anim>
                                    <p:anim calcmode="lin" valueType="num">
                                      <p:cBhvr>
                                        <p:cTn id="61" dur="1000" fill="hold"/>
                                        <p:tgtEl>
                                          <p:spTgt spid="40984"/>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4000"/>
                            </p:stCondLst>
                            <p:childTnLst>
                              <p:par>
                                <p:cTn id="63" presetID="42" presetClass="entr" presetSubtype="0" fill="hold" nodeType="afterEffect">
                                  <p:stCondLst>
                                    <p:cond delay="0"/>
                                  </p:stCondLst>
                                  <p:childTnLst>
                                    <p:set>
                                      <p:cBhvr>
                                        <p:cTn id="64" dur="1" fill="hold">
                                          <p:stCondLst>
                                            <p:cond delay="0"/>
                                          </p:stCondLst>
                                        </p:cTn>
                                        <p:tgtEl>
                                          <p:spTgt spid="40987"/>
                                        </p:tgtEl>
                                        <p:attrNameLst>
                                          <p:attrName>style.visibility</p:attrName>
                                        </p:attrNameLst>
                                      </p:cBhvr>
                                      <p:to>
                                        <p:strVal val="visible"/>
                                      </p:to>
                                    </p:set>
                                    <p:animEffect>
                                      <p:cBhvr>
                                        <p:cTn id="65" dur="1000"/>
                                        <p:tgtEl>
                                          <p:spTgt spid="40987"/>
                                        </p:tgtEl>
                                      </p:cBhvr>
                                    </p:animEffect>
                                    <p:anim calcmode="lin" valueType="num">
                                      <p:cBhvr>
                                        <p:cTn id="66" dur="1000" fill="hold"/>
                                        <p:tgtEl>
                                          <p:spTgt spid="40987"/>
                                        </p:tgtEl>
                                        <p:attrNameLst>
                                          <p:attrName>ppt_x</p:attrName>
                                        </p:attrNameLst>
                                      </p:cBhvr>
                                      <p:tavLst>
                                        <p:tav tm="0">
                                          <p:val>
                                            <p:strVal val="#ppt_x"/>
                                          </p:val>
                                        </p:tav>
                                        <p:tav tm="100000">
                                          <p:val>
                                            <p:strVal val="#ppt_x"/>
                                          </p:val>
                                        </p:tav>
                                      </p:tavLst>
                                    </p:anim>
                                    <p:anim calcmode="lin" valueType="num">
                                      <p:cBhvr>
                                        <p:cTn id="67" dur="1000" fill="hold"/>
                                        <p:tgtEl>
                                          <p:spTgt spid="40987"/>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0"/>
                                  </p:stCondLst>
                                  <p:childTnLst>
                                    <p:set>
                                      <p:cBhvr>
                                        <p:cTn id="69" dur="1" fill="hold">
                                          <p:stCondLst>
                                            <p:cond delay="0"/>
                                          </p:stCondLst>
                                        </p:cTn>
                                        <p:tgtEl>
                                          <p:spTgt spid="40991"/>
                                        </p:tgtEl>
                                        <p:attrNameLst>
                                          <p:attrName>style.visibility</p:attrName>
                                        </p:attrNameLst>
                                      </p:cBhvr>
                                      <p:to>
                                        <p:strVal val="visible"/>
                                      </p:to>
                                    </p:set>
                                    <p:anim calcmode="lin" valueType="num">
                                      <p:cBhvr>
                                        <p:cTn id="70" dur="1000" fill="hold"/>
                                        <p:tgtEl>
                                          <p:spTgt spid="40991"/>
                                        </p:tgtEl>
                                        <p:attrNameLst>
                                          <p:attrName>ppt_w</p:attrName>
                                        </p:attrNameLst>
                                      </p:cBhvr>
                                      <p:tavLst>
                                        <p:tav tm="0">
                                          <p:val>
                                            <p:fltVal val="0"/>
                                          </p:val>
                                        </p:tav>
                                        <p:tav tm="100000">
                                          <p:val>
                                            <p:strVal val="#ppt_w"/>
                                          </p:val>
                                        </p:tav>
                                      </p:tavLst>
                                    </p:anim>
                                    <p:anim calcmode="lin" valueType="num">
                                      <p:cBhvr>
                                        <p:cTn id="71" dur="1000" fill="hold"/>
                                        <p:tgtEl>
                                          <p:spTgt spid="40991"/>
                                        </p:tgtEl>
                                        <p:attrNameLst>
                                          <p:attrName>ppt_h</p:attrName>
                                        </p:attrNameLst>
                                      </p:cBhvr>
                                      <p:tavLst>
                                        <p:tav tm="0">
                                          <p:val>
                                            <p:fltVal val="0"/>
                                          </p:val>
                                        </p:tav>
                                        <p:tav tm="100000">
                                          <p:val>
                                            <p:strVal val="#ppt_h"/>
                                          </p:val>
                                        </p:tav>
                                      </p:tavLst>
                                    </p:anim>
                                    <p:animEffect>
                                      <p:cBhvr>
                                        <p:cTn id="72" dur="1000"/>
                                        <p:tgtEl>
                                          <p:spTgt spid="4099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992"/>
                                        </p:tgtEl>
                                        <p:attrNameLst>
                                          <p:attrName>style.visibility</p:attrName>
                                        </p:attrNameLst>
                                      </p:cBhvr>
                                      <p:to>
                                        <p:strVal val="visible"/>
                                      </p:to>
                                    </p:set>
                                    <p:anim calcmode="lin" valueType="num">
                                      <p:cBhvr>
                                        <p:cTn id="75" dur="1000" fill="hold"/>
                                        <p:tgtEl>
                                          <p:spTgt spid="40992"/>
                                        </p:tgtEl>
                                        <p:attrNameLst>
                                          <p:attrName>ppt_w</p:attrName>
                                        </p:attrNameLst>
                                      </p:cBhvr>
                                      <p:tavLst>
                                        <p:tav tm="0">
                                          <p:val>
                                            <p:fltVal val="0"/>
                                          </p:val>
                                        </p:tav>
                                        <p:tav tm="100000">
                                          <p:val>
                                            <p:strVal val="#ppt_w"/>
                                          </p:val>
                                        </p:tav>
                                      </p:tavLst>
                                    </p:anim>
                                    <p:anim calcmode="lin" valueType="num">
                                      <p:cBhvr>
                                        <p:cTn id="76" dur="1000" fill="hold"/>
                                        <p:tgtEl>
                                          <p:spTgt spid="40992"/>
                                        </p:tgtEl>
                                        <p:attrNameLst>
                                          <p:attrName>ppt_h</p:attrName>
                                        </p:attrNameLst>
                                      </p:cBhvr>
                                      <p:tavLst>
                                        <p:tav tm="0">
                                          <p:val>
                                            <p:fltVal val="0"/>
                                          </p:val>
                                        </p:tav>
                                        <p:tav tm="100000">
                                          <p:val>
                                            <p:strVal val="#ppt_h"/>
                                          </p:val>
                                        </p:tav>
                                      </p:tavLst>
                                    </p:anim>
                                    <p:animEffect>
                                      <p:cBhvr>
                                        <p:cTn id="77" dur="1000"/>
                                        <p:tgtEl>
                                          <p:spTgt spid="4099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993"/>
                                        </p:tgtEl>
                                        <p:attrNameLst>
                                          <p:attrName>style.visibility</p:attrName>
                                        </p:attrNameLst>
                                      </p:cBhvr>
                                      <p:to>
                                        <p:strVal val="visible"/>
                                      </p:to>
                                    </p:set>
                                    <p:anim calcmode="lin" valueType="num">
                                      <p:cBhvr>
                                        <p:cTn id="80" dur="1000" fill="hold"/>
                                        <p:tgtEl>
                                          <p:spTgt spid="40993"/>
                                        </p:tgtEl>
                                        <p:attrNameLst>
                                          <p:attrName>ppt_w</p:attrName>
                                        </p:attrNameLst>
                                      </p:cBhvr>
                                      <p:tavLst>
                                        <p:tav tm="0">
                                          <p:val>
                                            <p:fltVal val="0"/>
                                          </p:val>
                                        </p:tav>
                                        <p:tav tm="100000">
                                          <p:val>
                                            <p:strVal val="#ppt_w"/>
                                          </p:val>
                                        </p:tav>
                                      </p:tavLst>
                                    </p:anim>
                                    <p:anim calcmode="lin" valueType="num">
                                      <p:cBhvr>
                                        <p:cTn id="81" dur="1000" fill="hold"/>
                                        <p:tgtEl>
                                          <p:spTgt spid="40993"/>
                                        </p:tgtEl>
                                        <p:attrNameLst>
                                          <p:attrName>ppt_h</p:attrName>
                                        </p:attrNameLst>
                                      </p:cBhvr>
                                      <p:tavLst>
                                        <p:tav tm="0">
                                          <p:val>
                                            <p:fltVal val="0"/>
                                          </p:val>
                                        </p:tav>
                                        <p:tav tm="100000">
                                          <p:val>
                                            <p:strVal val="#ppt_h"/>
                                          </p:val>
                                        </p:tav>
                                      </p:tavLst>
                                    </p:anim>
                                    <p:animEffect>
                                      <p:cBhvr>
                                        <p:cTn id="82" dur="1000"/>
                                        <p:tgtEl>
                                          <p:spTgt spid="4099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994"/>
                                        </p:tgtEl>
                                        <p:attrNameLst>
                                          <p:attrName>style.visibility</p:attrName>
                                        </p:attrNameLst>
                                      </p:cBhvr>
                                      <p:to>
                                        <p:strVal val="visible"/>
                                      </p:to>
                                    </p:set>
                                    <p:anim calcmode="lin" valueType="num">
                                      <p:cBhvr>
                                        <p:cTn id="85" dur="1000" fill="hold"/>
                                        <p:tgtEl>
                                          <p:spTgt spid="40994"/>
                                        </p:tgtEl>
                                        <p:attrNameLst>
                                          <p:attrName>ppt_w</p:attrName>
                                        </p:attrNameLst>
                                      </p:cBhvr>
                                      <p:tavLst>
                                        <p:tav tm="0">
                                          <p:val>
                                            <p:fltVal val="0"/>
                                          </p:val>
                                        </p:tav>
                                        <p:tav tm="100000">
                                          <p:val>
                                            <p:strVal val="#ppt_w"/>
                                          </p:val>
                                        </p:tav>
                                      </p:tavLst>
                                    </p:anim>
                                    <p:anim calcmode="lin" valueType="num">
                                      <p:cBhvr>
                                        <p:cTn id="86" dur="1000" fill="hold"/>
                                        <p:tgtEl>
                                          <p:spTgt spid="40994"/>
                                        </p:tgtEl>
                                        <p:attrNameLst>
                                          <p:attrName>ppt_h</p:attrName>
                                        </p:attrNameLst>
                                      </p:cBhvr>
                                      <p:tavLst>
                                        <p:tav tm="0">
                                          <p:val>
                                            <p:fltVal val="0"/>
                                          </p:val>
                                        </p:tav>
                                        <p:tav tm="100000">
                                          <p:val>
                                            <p:strVal val="#ppt_h"/>
                                          </p:val>
                                        </p:tav>
                                      </p:tavLst>
                                    </p:anim>
                                    <p:animEffect>
                                      <p:cBhvr>
                                        <p:cTn id="87" dur="1000"/>
                                        <p:tgtEl>
                                          <p:spTgt spid="40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bldLvl="0" autoUpdateAnimBg="0"/>
      <p:bldP spid="40976" grpId="0" bldLvl="0" autoUpdateAnimBg="0"/>
      <p:bldP spid="40977" grpId="0" bldLvl="0" autoUpdateAnimBg="0"/>
      <p:bldP spid="40991" grpId="0" bldLvl="0" autoUpdateAnimBg="0"/>
      <p:bldP spid="40992" grpId="0" bldLvl="0" autoUpdateAnimBg="0"/>
      <p:bldP spid="40993" grpId="0" bldLvl="0" autoUpdateAnimBg="0"/>
      <p:bldP spid="40994"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灯片编号占位符 5"/>
          <p:cNvSpPr>
            <a:spLocks noGrp="1"/>
          </p:cNvSpPr>
          <p:nvPr>
            <p:ph type="sldNum" sz="quarter" idx="12"/>
          </p:nvPr>
        </p:nvSpPr>
        <p:spPr/>
        <p:txBody>
          <a:bodyPr/>
          <a:lstStyle/>
          <a:p>
            <a:fld id="{CB7A9F44-EE49-4525-9F7A-06FCDB11AC8F}" type="slidenum">
              <a:rPr lang="zh-CN" altLang="en-US"/>
              <a:pPr/>
              <a:t>48</a:t>
            </a:fld>
            <a:endParaRPr lang="zh-CN" altLang="en-US" sz="1800">
              <a:solidFill>
                <a:schemeClr val="tx1"/>
              </a:solidFill>
            </a:endParaRPr>
          </a:p>
        </p:txBody>
      </p:sp>
      <p:pic>
        <p:nvPicPr>
          <p:cNvPr id="4198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7"/>
          <p:cNvSpPr>
            <a:spLocks noChangeArrowheads="1"/>
          </p:cNvSpPr>
          <p:nvPr/>
        </p:nvSpPr>
        <p:spPr bwMode="auto">
          <a:xfrm>
            <a:off x="0" y="9525"/>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198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1989" name="组合 36"/>
          <p:cNvGrpSpPr>
            <a:grpSpLocks/>
          </p:cNvGrpSpPr>
          <p:nvPr/>
        </p:nvGrpSpPr>
        <p:grpSpPr bwMode="auto">
          <a:xfrm>
            <a:off x="765175" y="1635125"/>
            <a:ext cx="1401763" cy="1431925"/>
            <a:chOff x="0" y="0"/>
            <a:chExt cx="1400596" cy="1433286"/>
          </a:xfrm>
        </p:grpSpPr>
        <p:grpSp>
          <p:nvGrpSpPr>
            <p:cNvPr id="41990" name="组合 1"/>
            <p:cNvGrpSpPr>
              <a:grpSpLocks/>
            </p:cNvGrpSpPr>
            <p:nvPr/>
          </p:nvGrpSpPr>
          <p:grpSpPr bwMode="auto">
            <a:xfrm>
              <a:off x="0" y="0"/>
              <a:ext cx="1400596" cy="1433286"/>
              <a:chOff x="0" y="0"/>
              <a:chExt cx="4613163" cy="4720834"/>
            </a:xfrm>
          </p:grpSpPr>
          <p:sp>
            <p:nvSpPr>
              <p:cNvPr id="41991" name="椭圆 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1992" name="组合 3"/>
              <p:cNvGrpSpPr>
                <a:grpSpLocks/>
              </p:cNvGrpSpPr>
              <p:nvPr/>
            </p:nvGrpSpPr>
            <p:grpSpPr bwMode="auto">
              <a:xfrm>
                <a:off x="0" y="0"/>
                <a:ext cx="4613163" cy="4720834"/>
                <a:chOff x="0" y="0"/>
                <a:chExt cx="4520378" cy="4625883"/>
              </a:xfrm>
            </p:grpSpPr>
            <p:grpSp>
              <p:nvGrpSpPr>
                <p:cNvPr id="41993" name="组合 4"/>
                <p:cNvGrpSpPr>
                  <a:grpSpLocks/>
                </p:cNvGrpSpPr>
                <p:nvPr/>
              </p:nvGrpSpPr>
              <p:grpSpPr bwMode="auto">
                <a:xfrm>
                  <a:off x="0" y="0"/>
                  <a:ext cx="4520378" cy="4625883"/>
                  <a:chOff x="0" y="0"/>
                  <a:chExt cx="4520378" cy="4625883"/>
                </a:xfrm>
              </p:grpSpPr>
              <p:sp>
                <p:nvSpPr>
                  <p:cNvPr id="41994" name="直接连接符 2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直接连接符 2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直接连接符 2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直接连接符 2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直接连接符 2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直接连接符 2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直接连接符 2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直接连接符 2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直接连接符 2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直接连接符 3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直接连接符 3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直接连接符 3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直接连接符 3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直接连接符 3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08" name="直接连接符 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直接连接符 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0" name="直接连接符 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直接连接符 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直接连接符 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直接连接符 1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直接连接符 1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直接连接符 1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直接连接符 1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直接连接符 1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直接连接符 1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9" name="直接连接符 1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0" name="直接连接符 1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1" name="直接连接符 1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直接连接符 1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3" name="直接连接符 2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24" name="文本框 3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1</a:t>
              </a:r>
            </a:p>
          </p:txBody>
        </p:sp>
      </p:grpSp>
      <p:grpSp>
        <p:nvGrpSpPr>
          <p:cNvPr id="42025" name="组合 37"/>
          <p:cNvGrpSpPr>
            <a:grpSpLocks/>
          </p:cNvGrpSpPr>
          <p:nvPr/>
        </p:nvGrpSpPr>
        <p:grpSpPr bwMode="auto">
          <a:xfrm>
            <a:off x="2984500" y="1660525"/>
            <a:ext cx="1401763" cy="1433513"/>
            <a:chOff x="0" y="0"/>
            <a:chExt cx="1400596" cy="1433286"/>
          </a:xfrm>
        </p:grpSpPr>
        <p:grpSp>
          <p:nvGrpSpPr>
            <p:cNvPr id="42026" name="组合 38"/>
            <p:cNvGrpSpPr>
              <a:grpSpLocks/>
            </p:cNvGrpSpPr>
            <p:nvPr/>
          </p:nvGrpSpPr>
          <p:grpSpPr bwMode="auto">
            <a:xfrm>
              <a:off x="0" y="0"/>
              <a:ext cx="1400596" cy="1433286"/>
              <a:chOff x="0" y="0"/>
              <a:chExt cx="4613163" cy="4720834"/>
            </a:xfrm>
          </p:grpSpPr>
          <p:sp>
            <p:nvSpPr>
              <p:cNvPr id="42027" name="椭圆 40"/>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028" name="组合 41"/>
              <p:cNvGrpSpPr>
                <a:grpSpLocks/>
              </p:cNvGrpSpPr>
              <p:nvPr/>
            </p:nvGrpSpPr>
            <p:grpSpPr bwMode="auto">
              <a:xfrm>
                <a:off x="0" y="0"/>
                <a:ext cx="4613163" cy="4720834"/>
                <a:chOff x="0" y="0"/>
                <a:chExt cx="4520378" cy="4625883"/>
              </a:xfrm>
            </p:grpSpPr>
            <p:grpSp>
              <p:nvGrpSpPr>
                <p:cNvPr id="42029" name="组合 42"/>
                <p:cNvGrpSpPr>
                  <a:grpSpLocks/>
                </p:cNvGrpSpPr>
                <p:nvPr/>
              </p:nvGrpSpPr>
              <p:grpSpPr bwMode="auto">
                <a:xfrm>
                  <a:off x="0" y="0"/>
                  <a:ext cx="4520378" cy="4625883"/>
                  <a:chOff x="0" y="0"/>
                  <a:chExt cx="4520378" cy="4625883"/>
                </a:xfrm>
              </p:grpSpPr>
              <p:sp>
                <p:nvSpPr>
                  <p:cNvPr id="42030" name="直接连接符 59"/>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1" name="直接连接符 60"/>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2" name="直接连接符 61"/>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3" name="直接连接符 62"/>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直接连接符 63"/>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直接连接符 64"/>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6" name="直接连接符 65"/>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7" name="直接连接符 66"/>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8" name="直接连接符 67"/>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9" name="直接连接符 68"/>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0" name="直接连接符 69"/>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直接连接符 70"/>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直接连接符 71"/>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直接连接符 72"/>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44" name="直接连接符 43"/>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直接连接符 44"/>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直接连接符 45"/>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直接连接符 46"/>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直接连接符 47"/>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直接连接符 48"/>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直接连接符 49"/>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直接连接符 50"/>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2" name="直接连接符 51"/>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直接连接符 52"/>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直接连接符 53"/>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直接连接符 54"/>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直接连接符 55"/>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直接连接符 56"/>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8" name="直接连接符 57"/>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9" name="直接连接符 58"/>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60" name="文本框 39"/>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2</a:t>
              </a:r>
            </a:p>
          </p:txBody>
        </p:sp>
      </p:grpSp>
      <p:grpSp>
        <p:nvGrpSpPr>
          <p:cNvPr id="42061" name="组合 73"/>
          <p:cNvGrpSpPr>
            <a:grpSpLocks/>
          </p:cNvGrpSpPr>
          <p:nvPr/>
        </p:nvGrpSpPr>
        <p:grpSpPr bwMode="auto">
          <a:xfrm>
            <a:off x="5241925" y="1692275"/>
            <a:ext cx="1400175" cy="1433513"/>
            <a:chOff x="0" y="0"/>
            <a:chExt cx="1400596" cy="1433286"/>
          </a:xfrm>
        </p:grpSpPr>
        <p:grpSp>
          <p:nvGrpSpPr>
            <p:cNvPr id="42062" name="组合 74"/>
            <p:cNvGrpSpPr>
              <a:grpSpLocks/>
            </p:cNvGrpSpPr>
            <p:nvPr/>
          </p:nvGrpSpPr>
          <p:grpSpPr bwMode="auto">
            <a:xfrm>
              <a:off x="0" y="0"/>
              <a:ext cx="1400596" cy="1433286"/>
              <a:chOff x="0" y="0"/>
              <a:chExt cx="4613163" cy="4720834"/>
            </a:xfrm>
          </p:grpSpPr>
          <p:sp>
            <p:nvSpPr>
              <p:cNvPr id="42063" name="椭圆 76"/>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064" name="组合 77"/>
              <p:cNvGrpSpPr>
                <a:grpSpLocks/>
              </p:cNvGrpSpPr>
              <p:nvPr/>
            </p:nvGrpSpPr>
            <p:grpSpPr bwMode="auto">
              <a:xfrm>
                <a:off x="0" y="0"/>
                <a:ext cx="4613163" cy="4720834"/>
                <a:chOff x="0" y="0"/>
                <a:chExt cx="4520378" cy="4625883"/>
              </a:xfrm>
            </p:grpSpPr>
            <p:grpSp>
              <p:nvGrpSpPr>
                <p:cNvPr id="42065" name="组合 78"/>
                <p:cNvGrpSpPr>
                  <a:grpSpLocks/>
                </p:cNvGrpSpPr>
                <p:nvPr/>
              </p:nvGrpSpPr>
              <p:grpSpPr bwMode="auto">
                <a:xfrm>
                  <a:off x="0" y="0"/>
                  <a:ext cx="4520378" cy="4625883"/>
                  <a:chOff x="0" y="0"/>
                  <a:chExt cx="4520378" cy="4625883"/>
                </a:xfrm>
              </p:grpSpPr>
              <p:sp>
                <p:nvSpPr>
                  <p:cNvPr id="42066" name="直接连接符 95"/>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7" name="直接连接符 96"/>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8" name="直接连接符 97"/>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9" name="直接连接符 98"/>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0" name="直接连接符 99"/>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1" name="直接连接符 100"/>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2" name="直接连接符 101"/>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3" name="直接连接符 102"/>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4" name="直接连接符 103"/>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5" name="直接连接符 104"/>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6" name="直接连接符 105"/>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7" name="直接连接符 106"/>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8" name="直接连接符 107"/>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9" name="直接连接符 108"/>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80" name="直接连接符 79"/>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1" name="直接连接符 80"/>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2" name="直接连接符 81"/>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3" name="直接连接符 82"/>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4" name="直接连接符 83"/>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5" name="直接连接符 84"/>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6" name="直接连接符 85"/>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7" name="直接连接符 86"/>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8" name="直接连接符 87"/>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9" name="直接连接符 88"/>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0" name="直接连接符 89"/>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1" name="直接连接符 90"/>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2" name="直接连接符 91"/>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3" name="直接连接符 92"/>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4" name="直接连接符 93"/>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5" name="直接连接符 94"/>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96" name="文本框 7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3</a:t>
              </a:r>
            </a:p>
          </p:txBody>
        </p:sp>
      </p:grpSp>
      <p:grpSp>
        <p:nvGrpSpPr>
          <p:cNvPr id="42097" name="组合 109"/>
          <p:cNvGrpSpPr>
            <a:grpSpLocks/>
          </p:cNvGrpSpPr>
          <p:nvPr/>
        </p:nvGrpSpPr>
        <p:grpSpPr bwMode="auto">
          <a:xfrm>
            <a:off x="7624763" y="1641475"/>
            <a:ext cx="1401762" cy="1433513"/>
            <a:chOff x="0" y="0"/>
            <a:chExt cx="1400596" cy="1433286"/>
          </a:xfrm>
        </p:grpSpPr>
        <p:grpSp>
          <p:nvGrpSpPr>
            <p:cNvPr id="42098" name="组合 110"/>
            <p:cNvGrpSpPr>
              <a:grpSpLocks/>
            </p:cNvGrpSpPr>
            <p:nvPr/>
          </p:nvGrpSpPr>
          <p:grpSpPr bwMode="auto">
            <a:xfrm>
              <a:off x="0" y="0"/>
              <a:ext cx="1400596" cy="1433286"/>
              <a:chOff x="0" y="0"/>
              <a:chExt cx="4613163" cy="4720834"/>
            </a:xfrm>
          </p:grpSpPr>
          <p:sp>
            <p:nvSpPr>
              <p:cNvPr id="42099" name="椭圆 11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100" name="组合 113"/>
              <p:cNvGrpSpPr>
                <a:grpSpLocks/>
              </p:cNvGrpSpPr>
              <p:nvPr/>
            </p:nvGrpSpPr>
            <p:grpSpPr bwMode="auto">
              <a:xfrm>
                <a:off x="0" y="0"/>
                <a:ext cx="4613163" cy="4720834"/>
                <a:chOff x="0" y="0"/>
                <a:chExt cx="4520378" cy="4625883"/>
              </a:xfrm>
            </p:grpSpPr>
            <p:grpSp>
              <p:nvGrpSpPr>
                <p:cNvPr id="42101" name="组合 114"/>
                <p:cNvGrpSpPr>
                  <a:grpSpLocks/>
                </p:cNvGrpSpPr>
                <p:nvPr/>
              </p:nvGrpSpPr>
              <p:grpSpPr bwMode="auto">
                <a:xfrm>
                  <a:off x="0" y="0"/>
                  <a:ext cx="4520378" cy="4625883"/>
                  <a:chOff x="0" y="0"/>
                  <a:chExt cx="4520378" cy="4625883"/>
                </a:xfrm>
              </p:grpSpPr>
              <p:sp>
                <p:nvSpPr>
                  <p:cNvPr id="42102"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3"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4"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5"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6"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7"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8"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9"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0"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1"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2"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3"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4"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5"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116"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7"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8"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9"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0"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1"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2"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3"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4"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5"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6"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7"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8"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9"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0"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1"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132" name="文本框 111"/>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4</a:t>
              </a:r>
            </a:p>
          </p:txBody>
        </p:sp>
      </p:grpSp>
      <p:sp>
        <p:nvSpPr>
          <p:cNvPr id="42133" name="箭头: 下 145"/>
          <p:cNvSpPr>
            <a:spLocks noChangeArrowheads="1"/>
          </p:cNvSpPr>
          <p:nvPr/>
        </p:nvSpPr>
        <p:spPr bwMode="auto">
          <a:xfrm>
            <a:off x="1304925" y="318770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4" name="箭头: 下 146"/>
          <p:cNvSpPr>
            <a:spLocks noChangeArrowheads="1"/>
          </p:cNvSpPr>
          <p:nvPr/>
        </p:nvSpPr>
        <p:spPr bwMode="auto">
          <a:xfrm>
            <a:off x="3514725" y="3178175"/>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5" name="箭头: 下 147"/>
          <p:cNvSpPr>
            <a:spLocks noChangeArrowheads="1"/>
          </p:cNvSpPr>
          <p:nvPr/>
        </p:nvSpPr>
        <p:spPr bwMode="auto">
          <a:xfrm>
            <a:off x="5818188" y="3178175"/>
            <a:ext cx="274637" cy="552450"/>
          </a:xfrm>
          <a:prstGeom prst="downArrow">
            <a:avLst>
              <a:gd name="adj1" fmla="val 50000"/>
              <a:gd name="adj2" fmla="val 4982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6" name="箭头: 下 148"/>
          <p:cNvSpPr>
            <a:spLocks noChangeArrowheads="1"/>
          </p:cNvSpPr>
          <p:nvPr/>
        </p:nvSpPr>
        <p:spPr bwMode="auto">
          <a:xfrm>
            <a:off x="8177213" y="313055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7" name="矩形 149"/>
          <p:cNvSpPr>
            <a:spLocks noChangeArrowheads="1"/>
          </p:cNvSpPr>
          <p:nvPr/>
        </p:nvSpPr>
        <p:spPr bwMode="auto">
          <a:xfrm>
            <a:off x="577850" y="3860800"/>
            <a:ext cx="194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确定交互范围</a:t>
            </a:r>
            <a:endParaRPr lang="zh-CN" altLang="en-US"/>
          </a:p>
        </p:txBody>
      </p:sp>
      <p:sp>
        <p:nvSpPr>
          <p:cNvPr id="42138" name="矩形 151"/>
          <p:cNvSpPr>
            <a:spLocks noChangeArrowheads="1"/>
          </p:cNvSpPr>
          <p:nvPr/>
        </p:nvSpPr>
        <p:spPr bwMode="auto">
          <a:xfrm>
            <a:off x="2801938" y="3863975"/>
            <a:ext cx="19415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确定参与交互过程的活动和与对象</a:t>
            </a:r>
            <a:endParaRPr lang="zh-CN" altLang="en-US"/>
          </a:p>
        </p:txBody>
      </p:sp>
      <p:sp>
        <p:nvSpPr>
          <p:cNvPr id="42139" name="矩形 152"/>
          <p:cNvSpPr>
            <a:spLocks noChangeArrowheads="1"/>
          </p:cNvSpPr>
          <p:nvPr/>
        </p:nvSpPr>
        <p:spPr bwMode="auto">
          <a:xfrm>
            <a:off x="5149850" y="3860800"/>
            <a:ext cx="1941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确定活动中、对象的生存周期</a:t>
            </a:r>
          </a:p>
        </p:txBody>
      </p:sp>
      <p:sp>
        <p:nvSpPr>
          <p:cNvPr id="42140" name="矩形 153"/>
          <p:cNvSpPr>
            <a:spLocks noChangeArrowheads="1"/>
          </p:cNvSpPr>
          <p:nvPr/>
        </p:nvSpPr>
        <p:spPr bwMode="auto">
          <a:xfrm>
            <a:off x="7480300" y="3876675"/>
            <a:ext cx="1941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确定交互中产生的消息</a:t>
            </a:r>
            <a:endParaRPr lang="zh-CN" altLang="en-US"/>
          </a:p>
        </p:txBody>
      </p:sp>
      <p:sp>
        <p:nvSpPr>
          <p:cNvPr id="42141"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顺序图的建模---步骤</a:t>
            </a:r>
          </a:p>
        </p:txBody>
      </p:sp>
      <p:grpSp>
        <p:nvGrpSpPr>
          <p:cNvPr id="42142" name="组合 109"/>
          <p:cNvGrpSpPr>
            <a:grpSpLocks/>
          </p:cNvGrpSpPr>
          <p:nvPr/>
        </p:nvGrpSpPr>
        <p:grpSpPr bwMode="auto">
          <a:xfrm>
            <a:off x="9748838" y="1644650"/>
            <a:ext cx="1401762" cy="1431925"/>
            <a:chOff x="0" y="0"/>
            <a:chExt cx="1400596" cy="1433286"/>
          </a:xfrm>
        </p:grpSpPr>
        <p:grpSp>
          <p:nvGrpSpPr>
            <p:cNvPr id="42143" name="组合 110"/>
            <p:cNvGrpSpPr>
              <a:grpSpLocks/>
            </p:cNvGrpSpPr>
            <p:nvPr/>
          </p:nvGrpSpPr>
          <p:grpSpPr bwMode="auto">
            <a:xfrm>
              <a:off x="0" y="0"/>
              <a:ext cx="1400596" cy="1433286"/>
              <a:chOff x="0" y="0"/>
              <a:chExt cx="4613163" cy="4720834"/>
            </a:xfrm>
          </p:grpSpPr>
          <p:sp>
            <p:nvSpPr>
              <p:cNvPr id="42144" name="椭圆 112"/>
              <p:cNvSpPr>
                <a:spLocks noChangeArrowheads="1"/>
              </p:cNvSpPr>
              <p:nvPr/>
            </p:nvSpPr>
            <p:spPr bwMode="auto">
              <a:xfrm>
                <a:off x="209919" y="227093"/>
                <a:ext cx="4200312" cy="4200312"/>
              </a:xfrm>
              <a:prstGeom prst="ellipse">
                <a:avLst/>
              </a:prstGeom>
              <a:solidFill>
                <a:srgbClr val="FFFFFF">
                  <a:alpha val="68999"/>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145" name="组合 113"/>
              <p:cNvGrpSpPr>
                <a:grpSpLocks/>
              </p:cNvGrpSpPr>
              <p:nvPr/>
            </p:nvGrpSpPr>
            <p:grpSpPr bwMode="auto">
              <a:xfrm>
                <a:off x="0" y="0"/>
                <a:ext cx="4613163" cy="4720834"/>
                <a:chOff x="0" y="0"/>
                <a:chExt cx="4520378" cy="4625883"/>
              </a:xfrm>
            </p:grpSpPr>
            <p:grpSp>
              <p:nvGrpSpPr>
                <p:cNvPr id="42146" name="组合 114"/>
                <p:cNvGrpSpPr>
                  <a:grpSpLocks/>
                </p:cNvGrpSpPr>
                <p:nvPr/>
              </p:nvGrpSpPr>
              <p:grpSpPr bwMode="auto">
                <a:xfrm>
                  <a:off x="0" y="0"/>
                  <a:ext cx="4520378" cy="4625883"/>
                  <a:chOff x="0" y="0"/>
                  <a:chExt cx="4520378" cy="4625883"/>
                </a:xfrm>
              </p:grpSpPr>
              <p:sp>
                <p:nvSpPr>
                  <p:cNvPr id="42147"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8"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9"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0"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1"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2"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3"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4"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5"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6"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7"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8"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9"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0"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2161"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2"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3"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4"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5"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6"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7"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8"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9"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0"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1"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2"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3"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4"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5"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6"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2177" name="文本框 111"/>
            <p:cNvSpPr>
              <a:spLocks noChangeArrowheads="1"/>
            </p:cNvSpPr>
            <p:nvPr/>
          </p:nvSpPr>
          <p:spPr bwMode="auto">
            <a:xfrm>
              <a:off x="148317" y="403810"/>
              <a:ext cx="114646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5</a:t>
              </a:r>
            </a:p>
          </p:txBody>
        </p:sp>
      </p:grpSp>
      <p:sp>
        <p:nvSpPr>
          <p:cNvPr id="42178" name="箭头: 下 148"/>
          <p:cNvSpPr>
            <a:spLocks noChangeArrowheads="1"/>
          </p:cNvSpPr>
          <p:nvPr/>
        </p:nvSpPr>
        <p:spPr bwMode="auto">
          <a:xfrm>
            <a:off x="10321925" y="3141663"/>
            <a:ext cx="273050" cy="552450"/>
          </a:xfrm>
          <a:prstGeom prst="downArrow">
            <a:avLst>
              <a:gd name="adj1" fmla="val 50000"/>
              <a:gd name="adj2" fmla="val 50113"/>
            </a:avLst>
          </a:prstGeom>
          <a:solidFill>
            <a:srgbClr val="FF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79" name="矩形 153"/>
          <p:cNvSpPr>
            <a:spLocks noChangeArrowheads="1"/>
          </p:cNvSpPr>
          <p:nvPr/>
        </p:nvSpPr>
        <p:spPr bwMode="auto">
          <a:xfrm>
            <a:off x="9683750" y="3870325"/>
            <a:ext cx="1941513"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细化消息的内容</a:t>
            </a:r>
            <a:endParaRPr lang="zh-CN" altLang="en-US"/>
          </a:p>
        </p:txBody>
      </p:sp>
    </p:spTree>
    <p:extLst>
      <p:ext uri="{BB962C8B-B14F-4D97-AF65-F5344CB8AC3E}">
        <p14:creationId xmlns:p14="http://schemas.microsoft.com/office/powerpoint/2010/main" val="171934644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childTnLst>
                                    <p:set>
                                      <p:cBhvr>
                                        <p:cTn id="6" dur="1" fill="hold">
                                          <p:stCondLst>
                                            <p:cond delay="0"/>
                                          </p:stCondLst>
                                        </p:cTn>
                                        <p:tgtEl>
                                          <p:spTgt spid="41989"/>
                                        </p:tgtEl>
                                        <p:attrNameLst>
                                          <p:attrName>style.visibility</p:attrName>
                                        </p:attrNameLst>
                                      </p:cBhvr>
                                      <p:to>
                                        <p:strVal val="visible"/>
                                      </p:to>
                                    </p:set>
                                    <p:anim calcmode="lin" valueType="num">
                                      <p:cBhvr>
                                        <p:cTn id="7" dur="1000" fill="hold"/>
                                        <p:tgtEl>
                                          <p:spTgt spid="41989"/>
                                        </p:tgtEl>
                                        <p:attrNameLst>
                                          <p:attrName>ppt_w</p:attrName>
                                        </p:attrNameLst>
                                      </p:cBhvr>
                                      <p:tavLst>
                                        <p:tav tm="0">
                                          <p:val>
                                            <p:fltVal val="0"/>
                                          </p:val>
                                        </p:tav>
                                        <p:tav tm="100000">
                                          <p:val>
                                            <p:strVal val="#ppt_w"/>
                                          </p:val>
                                        </p:tav>
                                      </p:tavLst>
                                    </p:anim>
                                    <p:anim calcmode="lin" valueType="num">
                                      <p:cBhvr>
                                        <p:cTn id="8" dur="1000" fill="hold"/>
                                        <p:tgtEl>
                                          <p:spTgt spid="41989"/>
                                        </p:tgtEl>
                                        <p:attrNameLst>
                                          <p:attrName>ppt_h</p:attrName>
                                        </p:attrNameLst>
                                      </p:cBhvr>
                                      <p:tavLst>
                                        <p:tav tm="0">
                                          <p:val>
                                            <p:fltVal val="0"/>
                                          </p:val>
                                        </p:tav>
                                        <p:tav tm="100000">
                                          <p:val>
                                            <p:strVal val="#ppt_h"/>
                                          </p:val>
                                        </p:tav>
                                      </p:tavLst>
                                    </p:anim>
                                    <p:anim calcmode="lin" valueType="num">
                                      <p:cBhvr>
                                        <p:cTn id="9" dur="1000" fill="hold"/>
                                        <p:tgtEl>
                                          <p:spTgt spid="41989"/>
                                        </p:tgtEl>
                                        <p:attrNameLst>
                                          <p:attrName>style.rotation</p:attrName>
                                        </p:attrNameLst>
                                      </p:cBhvr>
                                      <p:tavLst>
                                        <p:tav tm="0">
                                          <p:val>
                                            <p:fltVal val="90"/>
                                          </p:val>
                                        </p:tav>
                                        <p:tav tm="100000">
                                          <p:val>
                                            <p:fltVal val="0"/>
                                          </p:val>
                                        </p:tav>
                                      </p:tavLst>
                                    </p:anim>
                                    <p:animEffect>
                                      <p:cBhvr>
                                        <p:cTn id="10" dur="1000"/>
                                        <p:tgtEl>
                                          <p:spTgt spid="41989"/>
                                        </p:tgtEl>
                                      </p:cBhvr>
                                    </p:animEffect>
                                  </p:childTnLst>
                                </p:cTn>
                              </p:par>
                              <p:par>
                                <p:cTn id="11" presetID="31" presetClass="entr" presetSubtype="0" fill="hold" nodeType="withEffect">
                                  <p:stCondLst>
                                    <p:cond delay="0"/>
                                  </p:stCondLst>
                                  <p:childTnLst>
                                    <p:set>
                                      <p:cBhvr>
                                        <p:cTn id="12" dur="1" fill="hold">
                                          <p:stCondLst>
                                            <p:cond delay="0"/>
                                          </p:stCondLst>
                                        </p:cTn>
                                        <p:tgtEl>
                                          <p:spTgt spid="42025"/>
                                        </p:tgtEl>
                                        <p:attrNameLst>
                                          <p:attrName>style.visibility</p:attrName>
                                        </p:attrNameLst>
                                      </p:cBhvr>
                                      <p:to>
                                        <p:strVal val="visible"/>
                                      </p:to>
                                    </p:set>
                                    <p:anim calcmode="lin" valueType="num">
                                      <p:cBhvr>
                                        <p:cTn id="13" dur="1000" fill="hold"/>
                                        <p:tgtEl>
                                          <p:spTgt spid="42025"/>
                                        </p:tgtEl>
                                        <p:attrNameLst>
                                          <p:attrName>ppt_w</p:attrName>
                                        </p:attrNameLst>
                                      </p:cBhvr>
                                      <p:tavLst>
                                        <p:tav tm="0">
                                          <p:val>
                                            <p:fltVal val="0"/>
                                          </p:val>
                                        </p:tav>
                                        <p:tav tm="100000">
                                          <p:val>
                                            <p:strVal val="#ppt_w"/>
                                          </p:val>
                                        </p:tav>
                                      </p:tavLst>
                                    </p:anim>
                                    <p:anim calcmode="lin" valueType="num">
                                      <p:cBhvr>
                                        <p:cTn id="14" dur="1000" fill="hold"/>
                                        <p:tgtEl>
                                          <p:spTgt spid="42025"/>
                                        </p:tgtEl>
                                        <p:attrNameLst>
                                          <p:attrName>ppt_h</p:attrName>
                                        </p:attrNameLst>
                                      </p:cBhvr>
                                      <p:tavLst>
                                        <p:tav tm="0">
                                          <p:val>
                                            <p:fltVal val="0"/>
                                          </p:val>
                                        </p:tav>
                                        <p:tav tm="100000">
                                          <p:val>
                                            <p:strVal val="#ppt_h"/>
                                          </p:val>
                                        </p:tav>
                                      </p:tavLst>
                                    </p:anim>
                                    <p:anim calcmode="lin" valueType="num">
                                      <p:cBhvr>
                                        <p:cTn id="15" dur="1000" fill="hold"/>
                                        <p:tgtEl>
                                          <p:spTgt spid="42025"/>
                                        </p:tgtEl>
                                        <p:attrNameLst>
                                          <p:attrName>style.rotation</p:attrName>
                                        </p:attrNameLst>
                                      </p:cBhvr>
                                      <p:tavLst>
                                        <p:tav tm="0">
                                          <p:val>
                                            <p:fltVal val="90"/>
                                          </p:val>
                                        </p:tav>
                                        <p:tav tm="100000">
                                          <p:val>
                                            <p:fltVal val="0"/>
                                          </p:val>
                                        </p:tav>
                                      </p:tavLst>
                                    </p:anim>
                                    <p:animEffect>
                                      <p:cBhvr>
                                        <p:cTn id="16" dur="1000"/>
                                        <p:tgtEl>
                                          <p:spTgt spid="42025"/>
                                        </p:tgtEl>
                                      </p:cBhvr>
                                    </p:animEffect>
                                  </p:childTnLst>
                                </p:cTn>
                              </p:par>
                              <p:par>
                                <p:cTn id="17" presetID="31" presetClass="entr" presetSubtype="0" fill="hold" nodeType="withEffect">
                                  <p:stCondLst>
                                    <p:cond delay="0"/>
                                  </p:stCondLst>
                                  <p:childTnLst>
                                    <p:set>
                                      <p:cBhvr>
                                        <p:cTn id="18" dur="1" fill="hold">
                                          <p:stCondLst>
                                            <p:cond delay="0"/>
                                          </p:stCondLst>
                                        </p:cTn>
                                        <p:tgtEl>
                                          <p:spTgt spid="42061"/>
                                        </p:tgtEl>
                                        <p:attrNameLst>
                                          <p:attrName>style.visibility</p:attrName>
                                        </p:attrNameLst>
                                      </p:cBhvr>
                                      <p:to>
                                        <p:strVal val="visible"/>
                                      </p:to>
                                    </p:set>
                                    <p:anim calcmode="lin" valueType="num">
                                      <p:cBhvr>
                                        <p:cTn id="19" dur="1000" fill="hold"/>
                                        <p:tgtEl>
                                          <p:spTgt spid="42061"/>
                                        </p:tgtEl>
                                        <p:attrNameLst>
                                          <p:attrName>ppt_w</p:attrName>
                                        </p:attrNameLst>
                                      </p:cBhvr>
                                      <p:tavLst>
                                        <p:tav tm="0">
                                          <p:val>
                                            <p:fltVal val="0"/>
                                          </p:val>
                                        </p:tav>
                                        <p:tav tm="100000">
                                          <p:val>
                                            <p:strVal val="#ppt_w"/>
                                          </p:val>
                                        </p:tav>
                                      </p:tavLst>
                                    </p:anim>
                                    <p:anim calcmode="lin" valueType="num">
                                      <p:cBhvr>
                                        <p:cTn id="20" dur="1000" fill="hold"/>
                                        <p:tgtEl>
                                          <p:spTgt spid="42061"/>
                                        </p:tgtEl>
                                        <p:attrNameLst>
                                          <p:attrName>ppt_h</p:attrName>
                                        </p:attrNameLst>
                                      </p:cBhvr>
                                      <p:tavLst>
                                        <p:tav tm="0">
                                          <p:val>
                                            <p:fltVal val="0"/>
                                          </p:val>
                                        </p:tav>
                                        <p:tav tm="100000">
                                          <p:val>
                                            <p:strVal val="#ppt_h"/>
                                          </p:val>
                                        </p:tav>
                                      </p:tavLst>
                                    </p:anim>
                                    <p:anim calcmode="lin" valueType="num">
                                      <p:cBhvr>
                                        <p:cTn id="21" dur="1000" fill="hold"/>
                                        <p:tgtEl>
                                          <p:spTgt spid="42061"/>
                                        </p:tgtEl>
                                        <p:attrNameLst>
                                          <p:attrName>style.rotation</p:attrName>
                                        </p:attrNameLst>
                                      </p:cBhvr>
                                      <p:tavLst>
                                        <p:tav tm="0">
                                          <p:val>
                                            <p:fltVal val="90"/>
                                          </p:val>
                                        </p:tav>
                                        <p:tav tm="100000">
                                          <p:val>
                                            <p:fltVal val="0"/>
                                          </p:val>
                                        </p:tav>
                                      </p:tavLst>
                                    </p:anim>
                                    <p:animEffect>
                                      <p:cBhvr>
                                        <p:cTn id="22" dur="1000"/>
                                        <p:tgtEl>
                                          <p:spTgt spid="42061"/>
                                        </p:tgtEl>
                                      </p:cBhvr>
                                    </p:animEffect>
                                  </p:childTnLst>
                                </p:cTn>
                              </p:par>
                              <p:par>
                                <p:cTn id="23" presetID="31" presetClass="entr" presetSubtype="0" fill="hold" nodeType="withEffect">
                                  <p:stCondLst>
                                    <p:cond delay="0"/>
                                  </p:stCondLst>
                                  <p:childTnLst>
                                    <p:set>
                                      <p:cBhvr>
                                        <p:cTn id="24" dur="1" fill="hold">
                                          <p:stCondLst>
                                            <p:cond delay="0"/>
                                          </p:stCondLst>
                                        </p:cTn>
                                        <p:tgtEl>
                                          <p:spTgt spid="42097"/>
                                        </p:tgtEl>
                                        <p:attrNameLst>
                                          <p:attrName>style.visibility</p:attrName>
                                        </p:attrNameLst>
                                      </p:cBhvr>
                                      <p:to>
                                        <p:strVal val="visible"/>
                                      </p:to>
                                    </p:set>
                                    <p:anim calcmode="lin" valueType="num">
                                      <p:cBhvr>
                                        <p:cTn id="25" dur="1000" fill="hold"/>
                                        <p:tgtEl>
                                          <p:spTgt spid="42097"/>
                                        </p:tgtEl>
                                        <p:attrNameLst>
                                          <p:attrName>ppt_w</p:attrName>
                                        </p:attrNameLst>
                                      </p:cBhvr>
                                      <p:tavLst>
                                        <p:tav tm="0">
                                          <p:val>
                                            <p:fltVal val="0"/>
                                          </p:val>
                                        </p:tav>
                                        <p:tav tm="100000">
                                          <p:val>
                                            <p:strVal val="#ppt_w"/>
                                          </p:val>
                                        </p:tav>
                                      </p:tavLst>
                                    </p:anim>
                                    <p:anim calcmode="lin" valueType="num">
                                      <p:cBhvr>
                                        <p:cTn id="26" dur="1000" fill="hold"/>
                                        <p:tgtEl>
                                          <p:spTgt spid="42097"/>
                                        </p:tgtEl>
                                        <p:attrNameLst>
                                          <p:attrName>ppt_h</p:attrName>
                                        </p:attrNameLst>
                                      </p:cBhvr>
                                      <p:tavLst>
                                        <p:tav tm="0">
                                          <p:val>
                                            <p:fltVal val="0"/>
                                          </p:val>
                                        </p:tav>
                                        <p:tav tm="100000">
                                          <p:val>
                                            <p:strVal val="#ppt_h"/>
                                          </p:val>
                                        </p:tav>
                                      </p:tavLst>
                                    </p:anim>
                                    <p:anim calcmode="lin" valueType="num">
                                      <p:cBhvr>
                                        <p:cTn id="27" dur="1000" fill="hold"/>
                                        <p:tgtEl>
                                          <p:spTgt spid="42097"/>
                                        </p:tgtEl>
                                        <p:attrNameLst>
                                          <p:attrName>style.rotation</p:attrName>
                                        </p:attrNameLst>
                                      </p:cBhvr>
                                      <p:tavLst>
                                        <p:tav tm="0">
                                          <p:val>
                                            <p:fltVal val="90"/>
                                          </p:val>
                                        </p:tav>
                                        <p:tav tm="100000">
                                          <p:val>
                                            <p:fltVal val="0"/>
                                          </p:val>
                                        </p:tav>
                                      </p:tavLst>
                                    </p:anim>
                                    <p:animEffect>
                                      <p:cBhvr>
                                        <p:cTn id="28" dur="1000"/>
                                        <p:tgtEl>
                                          <p:spTgt spid="4209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2133"/>
                                        </p:tgtEl>
                                        <p:attrNameLst>
                                          <p:attrName>style.visibility</p:attrName>
                                        </p:attrNameLst>
                                      </p:cBhvr>
                                      <p:to>
                                        <p:strVal val="visible"/>
                                      </p:to>
                                    </p:set>
                                    <p:animEffect>
                                      <p:cBhvr>
                                        <p:cTn id="33" dur="500"/>
                                        <p:tgtEl>
                                          <p:spTgt spid="421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2134"/>
                                        </p:tgtEl>
                                        <p:attrNameLst>
                                          <p:attrName>style.visibility</p:attrName>
                                        </p:attrNameLst>
                                      </p:cBhvr>
                                      <p:to>
                                        <p:strVal val="visible"/>
                                      </p:to>
                                    </p:set>
                                    <p:animEffect>
                                      <p:cBhvr>
                                        <p:cTn id="36" dur="500"/>
                                        <p:tgtEl>
                                          <p:spTgt spid="4213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2135"/>
                                        </p:tgtEl>
                                        <p:attrNameLst>
                                          <p:attrName>style.visibility</p:attrName>
                                        </p:attrNameLst>
                                      </p:cBhvr>
                                      <p:to>
                                        <p:strVal val="visible"/>
                                      </p:to>
                                    </p:set>
                                    <p:animEffect>
                                      <p:cBhvr>
                                        <p:cTn id="39" dur="500"/>
                                        <p:tgtEl>
                                          <p:spTgt spid="4213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2136"/>
                                        </p:tgtEl>
                                        <p:attrNameLst>
                                          <p:attrName>style.visibility</p:attrName>
                                        </p:attrNameLst>
                                      </p:cBhvr>
                                      <p:to>
                                        <p:strVal val="visible"/>
                                      </p:to>
                                    </p:set>
                                    <p:animEffect>
                                      <p:cBhvr>
                                        <p:cTn id="42" dur="500"/>
                                        <p:tgtEl>
                                          <p:spTgt spid="42136"/>
                                        </p:tgtEl>
                                      </p:cBhvr>
                                    </p:animEffect>
                                  </p:childTnLst>
                                </p:cTn>
                              </p:par>
                            </p:childTnLst>
                          </p:cTn>
                        </p:par>
                        <p:par>
                          <p:cTn id="43" fill="hold" nodeType="afterGroup">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42137"/>
                                        </p:tgtEl>
                                        <p:attrNameLst>
                                          <p:attrName>style.visibility</p:attrName>
                                        </p:attrNameLst>
                                      </p:cBhvr>
                                      <p:to>
                                        <p:strVal val="visible"/>
                                      </p:to>
                                    </p:set>
                                    <p:animEffect>
                                      <p:cBhvr>
                                        <p:cTn id="46" dur="1000"/>
                                        <p:tgtEl>
                                          <p:spTgt spid="42137"/>
                                        </p:tgtEl>
                                      </p:cBhvr>
                                    </p:animEffect>
                                    <p:anim calcmode="lin" valueType="num">
                                      <p:cBhvr>
                                        <p:cTn id="47" dur="1000" fill="hold"/>
                                        <p:tgtEl>
                                          <p:spTgt spid="42137"/>
                                        </p:tgtEl>
                                        <p:attrNameLst>
                                          <p:attrName>ppt_x</p:attrName>
                                        </p:attrNameLst>
                                      </p:cBhvr>
                                      <p:tavLst>
                                        <p:tav tm="0">
                                          <p:val>
                                            <p:strVal val="#ppt_x"/>
                                          </p:val>
                                        </p:tav>
                                        <p:tav tm="100000">
                                          <p:val>
                                            <p:strVal val="#ppt_x"/>
                                          </p:val>
                                        </p:tav>
                                      </p:tavLst>
                                    </p:anim>
                                    <p:anim calcmode="lin" valueType="num">
                                      <p:cBhvr>
                                        <p:cTn id="48" dur="1000" fill="hold"/>
                                        <p:tgtEl>
                                          <p:spTgt spid="42137"/>
                                        </p:tgtEl>
                                        <p:attrNameLst>
                                          <p:attrName>ppt_y</p:attrName>
                                        </p:attrNameLst>
                                      </p:cBhvr>
                                      <p:tavLst>
                                        <p:tav tm="0">
                                          <p:val>
                                            <p:strVal val="#ppt_y+.1"/>
                                          </p:val>
                                        </p:tav>
                                        <p:tav tm="100000">
                                          <p:val>
                                            <p:strVal val="#ppt_y"/>
                                          </p:val>
                                        </p:tav>
                                      </p:tavLst>
                                    </p:anim>
                                  </p:childTnLst>
                                </p:cTn>
                              </p:par>
                            </p:childTnLst>
                          </p:cTn>
                        </p:par>
                        <p:par>
                          <p:cTn id="49" fill="hold" nodeType="afterGroup">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42138"/>
                                        </p:tgtEl>
                                        <p:attrNameLst>
                                          <p:attrName>style.visibility</p:attrName>
                                        </p:attrNameLst>
                                      </p:cBhvr>
                                      <p:to>
                                        <p:strVal val="visible"/>
                                      </p:to>
                                    </p:set>
                                    <p:animEffect>
                                      <p:cBhvr>
                                        <p:cTn id="52" dur="1000"/>
                                        <p:tgtEl>
                                          <p:spTgt spid="42138"/>
                                        </p:tgtEl>
                                      </p:cBhvr>
                                    </p:animEffect>
                                    <p:anim calcmode="lin" valueType="num">
                                      <p:cBhvr>
                                        <p:cTn id="53" dur="1000" fill="hold"/>
                                        <p:tgtEl>
                                          <p:spTgt spid="42138"/>
                                        </p:tgtEl>
                                        <p:attrNameLst>
                                          <p:attrName>ppt_x</p:attrName>
                                        </p:attrNameLst>
                                      </p:cBhvr>
                                      <p:tavLst>
                                        <p:tav tm="0">
                                          <p:val>
                                            <p:strVal val="#ppt_x"/>
                                          </p:val>
                                        </p:tav>
                                        <p:tav tm="100000">
                                          <p:val>
                                            <p:strVal val="#ppt_x"/>
                                          </p:val>
                                        </p:tav>
                                      </p:tavLst>
                                    </p:anim>
                                    <p:anim calcmode="lin" valueType="num">
                                      <p:cBhvr>
                                        <p:cTn id="54" dur="1000" fill="hold"/>
                                        <p:tgtEl>
                                          <p:spTgt spid="42138"/>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2500"/>
                            </p:stCondLst>
                            <p:childTnLst>
                              <p:par>
                                <p:cTn id="56" presetID="42" presetClass="entr" presetSubtype="0" fill="hold" grpId="0" nodeType="afterEffect">
                                  <p:stCondLst>
                                    <p:cond delay="0"/>
                                  </p:stCondLst>
                                  <p:childTnLst>
                                    <p:set>
                                      <p:cBhvr>
                                        <p:cTn id="57" dur="1" fill="hold">
                                          <p:stCondLst>
                                            <p:cond delay="0"/>
                                          </p:stCondLst>
                                        </p:cTn>
                                        <p:tgtEl>
                                          <p:spTgt spid="42139"/>
                                        </p:tgtEl>
                                        <p:attrNameLst>
                                          <p:attrName>style.visibility</p:attrName>
                                        </p:attrNameLst>
                                      </p:cBhvr>
                                      <p:to>
                                        <p:strVal val="visible"/>
                                      </p:to>
                                    </p:set>
                                    <p:animEffect>
                                      <p:cBhvr>
                                        <p:cTn id="58" dur="1000"/>
                                        <p:tgtEl>
                                          <p:spTgt spid="42139"/>
                                        </p:tgtEl>
                                      </p:cBhvr>
                                    </p:animEffect>
                                    <p:anim calcmode="lin" valueType="num">
                                      <p:cBhvr>
                                        <p:cTn id="59" dur="1000" fill="hold"/>
                                        <p:tgtEl>
                                          <p:spTgt spid="42139"/>
                                        </p:tgtEl>
                                        <p:attrNameLst>
                                          <p:attrName>ppt_x</p:attrName>
                                        </p:attrNameLst>
                                      </p:cBhvr>
                                      <p:tavLst>
                                        <p:tav tm="0">
                                          <p:val>
                                            <p:strVal val="#ppt_x"/>
                                          </p:val>
                                        </p:tav>
                                        <p:tav tm="100000">
                                          <p:val>
                                            <p:strVal val="#ppt_x"/>
                                          </p:val>
                                        </p:tav>
                                      </p:tavLst>
                                    </p:anim>
                                    <p:anim calcmode="lin" valueType="num">
                                      <p:cBhvr>
                                        <p:cTn id="60" dur="1000" fill="hold"/>
                                        <p:tgtEl>
                                          <p:spTgt spid="42139"/>
                                        </p:tgtEl>
                                        <p:attrNameLst>
                                          <p:attrName>ppt_y</p:attrName>
                                        </p:attrNameLst>
                                      </p:cBhvr>
                                      <p:tavLst>
                                        <p:tav tm="0">
                                          <p:val>
                                            <p:strVal val="#ppt_y+.1"/>
                                          </p:val>
                                        </p:tav>
                                        <p:tav tm="100000">
                                          <p:val>
                                            <p:strVal val="#ppt_y"/>
                                          </p:val>
                                        </p:tav>
                                      </p:tavLst>
                                    </p:anim>
                                  </p:childTnLst>
                                </p:cTn>
                              </p:par>
                            </p:childTnLst>
                          </p:cTn>
                        </p:par>
                        <p:par>
                          <p:cTn id="61" fill="hold" nodeType="afterGroup">
                            <p:stCondLst>
                              <p:cond delay="3500"/>
                            </p:stCondLst>
                            <p:childTnLst>
                              <p:par>
                                <p:cTn id="62" presetID="42" presetClass="entr" presetSubtype="0" fill="hold" grpId="0" nodeType="afterEffect">
                                  <p:stCondLst>
                                    <p:cond delay="0"/>
                                  </p:stCondLst>
                                  <p:childTnLst>
                                    <p:set>
                                      <p:cBhvr>
                                        <p:cTn id="63" dur="1" fill="hold">
                                          <p:stCondLst>
                                            <p:cond delay="0"/>
                                          </p:stCondLst>
                                        </p:cTn>
                                        <p:tgtEl>
                                          <p:spTgt spid="42140"/>
                                        </p:tgtEl>
                                        <p:attrNameLst>
                                          <p:attrName>style.visibility</p:attrName>
                                        </p:attrNameLst>
                                      </p:cBhvr>
                                      <p:to>
                                        <p:strVal val="visible"/>
                                      </p:to>
                                    </p:set>
                                    <p:animEffect>
                                      <p:cBhvr>
                                        <p:cTn id="64" dur="1000"/>
                                        <p:tgtEl>
                                          <p:spTgt spid="42140"/>
                                        </p:tgtEl>
                                      </p:cBhvr>
                                    </p:animEffect>
                                    <p:anim calcmode="lin" valueType="num">
                                      <p:cBhvr>
                                        <p:cTn id="65" dur="1000" fill="hold"/>
                                        <p:tgtEl>
                                          <p:spTgt spid="42140"/>
                                        </p:tgtEl>
                                        <p:attrNameLst>
                                          <p:attrName>ppt_x</p:attrName>
                                        </p:attrNameLst>
                                      </p:cBhvr>
                                      <p:tavLst>
                                        <p:tav tm="0">
                                          <p:val>
                                            <p:strVal val="#ppt_x"/>
                                          </p:val>
                                        </p:tav>
                                        <p:tav tm="100000">
                                          <p:val>
                                            <p:strVal val="#ppt_x"/>
                                          </p:val>
                                        </p:tav>
                                      </p:tavLst>
                                    </p:anim>
                                    <p:anim calcmode="lin" valueType="num">
                                      <p:cBhvr>
                                        <p:cTn id="66" dur="1000" fill="hold"/>
                                        <p:tgtEl>
                                          <p:spTgt spid="42140"/>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42142"/>
                                        </p:tgtEl>
                                        <p:attrNameLst>
                                          <p:attrName>style.visibility</p:attrName>
                                        </p:attrNameLst>
                                      </p:cBhvr>
                                      <p:to>
                                        <p:strVal val="visible"/>
                                      </p:to>
                                    </p:set>
                                    <p:anim calcmode="lin" valueType="num">
                                      <p:cBhvr>
                                        <p:cTn id="69" dur="1000" fill="hold"/>
                                        <p:tgtEl>
                                          <p:spTgt spid="42142"/>
                                        </p:tgtEl>
                                        <p:attrNameLst>
                                          <p:attrName>ppt_w</p:attrName>
                                        </p:attrNameLst>
                                      </p:cBhvr>
                                      <p:tavLst>
                                        <p:tav tm="0">
                                          <p:val>
                                            <p:fltVal val="0"/>
                                          </p:val>
                                        </p:tav>
                                        <p:tav tm="100000">
                                          <p:val>
                                            <p:strVal val="#ppt_w"/>
                                          </p:val>
                                        </p:tav>
                                      </p:tavLst>
                                    </p:anim>
                                    <p:anim calcmode="lin" valueType="num">
                                      <p:cBhvr>
                                        <p:cTn id="70" dur="1000" fill="hold"/>
                                        <p:tgtEl>
                                          <p:spTgt spid="42142"/>
                                        </p:tgtEl>
                                        <p:attrNameLst>
                                          <p:attrName>ppt_h</p:attrName>
                                        </p:attrNameLst>
                                      </p:cBhvr>
                                      <p:tavLst>
                                        <p:tav tm="0">
                                          <p:val>
                                            <p:fltVal val="0"/>
                                          </p:val>
                                        </p:tav>
                                        <p:tav tm="100000">
                                          <p:val>
                                            <p:strVal val="#ppt_h"/>
                                          </p:val>
                                        </p:tav>
                                      </p:tavLst>
                                    </p:anim>
                                    <p:anim calcmode="lin" valueType="num">
                                      <p:cBhvr>
                                        <p:cTn id="71" dur="1000" fill="hold"/>
                                        <p:tgtEl>
                                          <p:spTgt spid="42142"/>
                                        </p:tgtEl>
                                        <p:attrNameLst>
                                          <p:attrName>style.rotation</p:attrName>
                                        </p:attrNameLst>
                                      </p:cBhvr>
                                      <p:tavLst>
                                        <p:tav tm="0">
                                          <p:val>
                                            <p:fltVal val="90"/>
                                          </p:val>
                                        </p:tav>
                                        <p:tav tm="100000">
                                          <p:val>
                                            <p:fltVal val="0"/>
                                          </p:val>
                                        </p:tav>
                                      </p:tavLst>
                                    </p:anim>
                                    <p:animEffect>
                                      <p:cBhvr>
                                        <p:cTn id="72" dur="1000"/>
                                        <p:tgtEl>
                                          <p:spTgt spid="4214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2178"/>
                                        </p:tgtEl>
                                        <p:attrNameLst>
                                          <p:attrName>style.visibility</p:attrName>
                                        </p:attrNameLst>
                                      </p:cBhvr>
                                      <p:to>
                                        <p:strVal val="visible"/>
                                      </p:to>
                                    </p:set>
                                    <p:animEffect>
                                      <p:cBhvr>
                                        <p:cTn id="75" dur="500"/>
                                        <p:tgtEl>
                                          <p:spTgt spid="42178"/>
                                        </p:tgtEl>
                                      </p:cBhvr>
                                    </p:animEffect>
                                  </p:childTnLst>
                                </p:cTn>
                              </p:par>
                            </p:childTnLst>
                          </p:cTn>
                        </p:par>
                        <p:par>
                          <p:cTn id="76" fill="hold" nodeType="afterGroup">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2179"/>
                                        </p:tgtEl>
                                        <p:attrNameLst>
                                          <p:attrName>style.visibility</p:attrName>
                                        </p:attrNameLst>
                                      </p:cBhvr>
                                      <p:to>
                                        <p:strVal val="visible"/>
                                      </p:to>
                                    </p:set>
                                    <p:animEffect>
                                      <p:cBhvr>
                                        <p:cTn id="79" dur="1000"/>
                                        <p:tgtEl>
                                          <p:spTgt spid="42179"/>
                                        </p:tgtEl>
                                      </p:cBhvr>
                                    </p:animEffect>
                                    <p:anim calcmode="lin" valueType="num">
                                      <p:cBhvr>
                                        <p:cTn id="80" dur="1000" fill="hold"/>
                                        <p:tgtEl>
                                          <p:spTgt spid="42179"/>
                                        </p:tgtEl>
                                        <p:attrNameLst>
                                          <p:attrName>ppt_x</p:attrName>
                                        </p:attrNameLst>
                                      </p:cBhvr>
                                      <p:tavLst>
                                        <p:tav tm="0">
                                          <p:val>
                                            <p:strVal val="#ppt_x"/>
                                          </p:val>
                                        </p:tav>
                                        <p:tav tm="100000">
                                          <p:val>
                                            <p:strVal val="#ppt_x"/>
                                          </p:val>
                                        </p:tav>
                                      </p:tavLst>
                                    </p:anim>
                                    <p:anim calcmode="lin" valueType="num">
                                      <p:cBhvr>
                                        <p:cTn id="81" dur="1000" fill="hold"/>
                                        <p:tgtEl>
                                          <p:spTgt spid="42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33" grpId="0" bldLvl="0" animBg="1" autoUpdateAnimBg="0"/>
      <p:bldP spid="42134" grpId="0" bldLvl="0" animBg="1" autoUpdateAnimBg="0"/>
      <p:bldP spid="42135" grpId="0" bldLvl="0" animBg="1" autoUpdateAnimBg="0"/>
      <p:bldP spid="42136" grpId="0" bldLvl="0" animBg="1" autoUpdateAnimBg="0"/>
      <p:bldP spid="42137" grpId="0" bldLvl="0" autoUpdateAnimBg="0"/>
      <p:bldP spid="42138" grpId="0" bldLvl="0" autoUpdateAnimBg="0"/>
      <p:bldP spid="42139" grpId="0" bldLvl="0" autoUpdateAnimBg="0"/>
      <p:bldP spid="42140" grpId="0" bldLvl="0" autoUpdateAnimBg="0"/>
      <p:bldP spid="42178" grpId="0" bldLvl="0" animBg="1" autoUpdateAnimBg="0"/>
      <p:bldP spid="42179"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2064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通信图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BCFDD143-CF1B-48B0-8BDE-AB52AB638EB2}"/>
              </a:ext>
            </a:extLst>
          </p:cNvPr>
          <p:cNvSpPr/>
          <p:nvPr/>
        </p:nvSpPr>
        <p:spPr>
          <a:xfrm>
            <a:off x="2064200" y="2849280"/>
            <a:ext cx="2121518"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一个通信图显示了一系列的对象和在这些对象之间的联系和对象间发送和接受的消息。</a:t>
            </a:r>
            <a:r>
              <a:rPr lang="zh-CN" altLang="en-US" sz="1400" dirty="0" smtClean="0">
                <a:solidFill>
                  <a:srgbClr val="92C3CC"/>
                </a:solidFill>
                <a:latin typeface="微软雅黑" panose="020B0503020204020204" pitchFamily="34" charset="-122"/>
                <a:ea typeface="微软雅黑" panose="020B0503020204020204" pitchFamily="34" charset="-122"/>
              </a:rPr>
              <a:t>同信图</a:t>
            </a:r>
            <a:r>
              <a:rPr lang="zh-CN" altLang="en-US" sz="1400" dirty="0" smtClean="0">
                <a:solidFill>
                  <a:srgbClr val="92C3CC"/>
                </a:solidFill>
                <a:latin typeface="微软雅黑" panose="020B0503020204020204" pitchFamily="34" charset="-122"/>
                <a:ea typeface="微软雅黑" panose="020B0503020204020204" pitchFamily="34" charset="-122"/>
              </a:rPr>
              <a:t>使描述复杂的程序逻辑或多个平行食物变得容易。</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753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8E35DE61-0E70-4497-BD10-44A27D2E1324}"/>
              </a:ext>
            </a:extLst>
          </p:cNvPr>
          <p:cNvPicPr>
            <a:picLocks noChangeAspect="1"/>
          </p:cNvPicPr>
          <p:nvPr/>
        </p:nvPicPr>
        <p:blipFill rotWithShape="1">
          <a:blip r:embed="rId3">
            <a:extLst>
              <a:ext uri="{28A0092B-C50C-407E-A947-70E740481C1C}">
                <a14:useLocalDpi xmlns:a14="http://schemas.microsoft.com/office/drawing/2010/main" val="0"/>
              </a:ext>
            </a:extLst>
          </a:blip>
          <a:srcRect l="47040" t="22742" r="642" b="29283"/>
          <a:stretch/>
        </p:blipFill>
        <p:spPr>
          <a:xfrm>
            <a:off x="223025" y="2133600"/>
            <a:ext cx="11708780" cy="2933700"/>
          </a:xfrm>
          <a:prstGeom prst="rect">
            <a:avLst/>
          </a:prstGeom>
        </p:spPr>
      </p:pic>
      <p:grpSp>
        <p:nvGrpSpPr>
          <p:cNvPr id="9" name="组合 8">
            <a:extLst>
              <a:ext uri="{FF2B5EF4-FFF2-40B4-BE49-F238E27FC236}">
                <a16:creationId xmlns="" xmlns:a16="http://schemas.microsoft.com/office/drawing/2014/main" id="{8A607EF4-2980-43B4-A0AF-A762E77B916E}"/>
              </a:ext>
            </a:extLst>
          </p:cNvPr>
          <p:cNvGrpSpPr/>
          <p:nvPr/>
        </p:nvGrpSpPr>
        <p:grpSpPr>
          <a:xfrm>
            <a:off x="3829301" y="3060409"/>
            <a:ext cx="1648690" cy="777408"/>
            <a:chOff x="5892753" y="2363146"/>
            <a:chExt cx="1648690" cy="777408"/>
          </a:xfrm>
        </p:grpSpPr>
        <p:pic>
          <p:nvPicPr>
            <p:cNvPr id="7" name="图片 6">
              <a:extLst>
                <a:ext uri="{FF2B5EF4-FFF2-40B4-BE49-F238E27FC236}">
                  <a16:creationId xmlns="" xmlns:a16="http://schemas.microsoft.com/office/drawing/2014/main" id="{8C385507-9D9E-4E73-A4AF-ECB6A1509793}"/>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8" name="文本框 7">
              <a:extLst>
                <a:ext uri="{FF2B5EF4-FFF2-40B4-BE49-F238E27FC236}">
                  <a16:creationId xmlns="" xmlns:a16="http://schemas.microsoft.com/office/drawing/2014/main" id="{B5C85123-995C-43F5-925D-53AC9EA25974}"/>
                </a:ext>
              </a:extLst>
            </p:cNvPr>
            <p:cNvSpPr txBox="1"/>
            <p:nvPr/>
          </p:nvSpPr>
          <p:spPr>
            <a:xfrm>
              <a:off x="6137099" y="2459462"/>
              <a:ext cx="1159998"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参与者</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Actor</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0" name="组合 9">
            <a:extLst>
              <a:ext uri="{FF2B5EF4-FFF2-40B4-BE49-F238E27FC236}">
                <a16:creationId xmlns="" xmlns:a16="http://schemas.microsoft.com/office/drawing/2014/main" id="{C2390E74-77BF-4876-9D36-A6974A797CBB}"/>
              </a:ext>
            </a:extLst>
          </p:cNvPr>
          <p:cNvGrpSpPr/>
          <p:nvPr/>
        </p:nvGrpSpPr>
        <p:grpSpPr>
          <a:xfrm>
            <a:off x="5859202" y="3060409"/>
            <a:ext cx="1866116" cy="777408"/>
            <a:chOff x="5784040" y="2363146"/>
            <a:chExt cx="1866116" cy="777408"/>
          </a:xfrm>
        </p:grpSpPr>
        <p:pic>
          <p:nvPicPr>
            <p:cNvPr id="11" name="图片 10">
              <a:extLst>
                <a:ext uri="{FF2B5EF4-FFF2-40B4-BE49-F238E27FC236}">
                  <a16:creationId xmlns="" xmlns:a16="http://schemas.microsoft.com/office/drawing/2014/main" id="{A034E787-5948-4E9B-A80D-F58140115C3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2" name="文本框 11">
              <a:extLst>
                <a:ext uri="{FF2B5EF4-FFF2-40B4-BE49-F238E27FC236}">
                  <a16:creationId xmlns="" xmlns:a16="http://schemas.microsoft.com/office/drawing/2014/main" id="{D0FC9C08-85DA-4767-B9D5-4CB0F5D654AA}"/>
                </a:ext>
              </a:extLst>
            </p:cNvPr>
            <p:cNvSpPr txBox="1"/>
            <p:nvPr/>
          </p:nvSpPr>
          <p:spPr>
            <a:xfrm>
              <a:off x="5784040" y="2416850"/>
              <a:ext cx="1866116" cy="584775"/>
            </a:xfrm>
            <a:prstGeom prst="rect">
              <a:avLst/>
            </a:prstGeom>
            <a:noFill/>
          </p:spPr>
          <p:txBody>
            <a:bodyPr wrap="squar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用例</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Use Case</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3" name="组合 12">
            <a:extLst>
              <a:ext uri="{FF2B5EF4-FFF2-40B4-BE49-F238E27FC236}">
                <a16:creationId xmlns="" xmlns:a16="http://schemas.microsoft.com/office/drawing/2014/main" id="{811E9864-EC8B-404B-90B7-B2D58CEE3F8D}"/>
              </a:ext>
            </a:extLst>
          </p:cNvPr>
          <p:cNvGrpSpPr/>
          <p:nvPr/>
        </p:nvGrpSpPr>
        <p:grpSpPr>
          <a:xfrm>
            <a:off x="8038642" y="3017797"/>
            <a:ext cx="1784463" cy="777408"/>
            <a:chOff x="5824866" y="2363146"/>
            <a:chExt cx="1784463" cy="777408"/>
          </a:xfrm>
        </p:grpSpPr>
        <p:pic>
          <p:nvPicPr>
            <p:cNvPr id="14" name="图片 13">
              <a:extLst>
                <a:ext uri="{FF2B5EF4-FFF2-40B4-BE49-F238E27FC236}">
                  <a16:creationId xmlns="" xmlns:a16="http://schemas.microsoft.com/office/drawing/2014/main"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5" name="文本框 14">
              <a:extLst>
                <a:ext uri="{FF2B5EF4-FFF2-40B4-BE49-F238E27FC236}">
                  <a16:creationId xmlns="" xmlns:a16="http://schemas.microsoft.com/office/drawing/2014/main" id="{F3878ABC-3228-407C-8C99-443B9EEA84C8}"/>
                </a:ext>
              </a:extLst>
            </p:cNvPr>
            <p:cNvSpPr txBox="1"/>
            <p:nvPr/>
          </p:nvSpPr>
          <p:spPr>
            <a:xfrm>
              <a:off x="5824866" y="2502074"/>
              <a:ext cx="1784463" cy="584775"/>
            </a:xfrm>
            <a:prstGeom prst="rect">
              <a:avLst/>
            </a:prstGeom>
            <a:noFill/>
          </p:spPr>
          <p:txBody>
            <a:bodyPr wrap="non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关联</a:t>
              </a:r>
              <a:r>
                <a:rPr lang="zh-CN" altLang="en-US" sz="1600" b="1" dirty="0" smtClean="0">
                  <a:solidFill>
                    <a:srgbClr val="869BA0"/>
                  </a:solidFill>
                  <a:latin typeface="微软雅黑" panose="020B0503020204020204" pitchFamily="34" charset="-122"/>
                  <a:ea typeface="微软雅黑" panose="020B0503020204020204" pitchFamily="34" charset="-122"/>
                </a:rPr>
                <a:t>关系</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Association</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sp>
        <p:nvSpPr>
          <p:cNvPr id="18" name="文本框 9">
            <a:extLst>
              <a:ext uri="{FF2B5EF4-FFF2-40B4-BE49-F238E27FC236}">
                <a16:creationId xmlns="" xmlns:a16="http://schemas.microsoft.com/office/drawing/2014/main" id="{7A43F8F2-C6C5-40D9-BB21-78B3A0C61EA5}"/>
              </a:ext>
            </a:extLst>
          </p:cNvPr>
          <p:cNvSpPr txBox="1"/>
          <p:nvPr/>
        </p:nvSpPr>
        <p:spPr>
          <a:xfrm>
            <a:off x="704704" y="376229"/>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用例图组成</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04704" y="2921480"/>
            <a:ext cx="2363237" cy="1114339"/>
            <a:chOff x="704704" y="2921480"/>
            <a:chExt cx="2363237" cy="1114339"/>
          </a:xfrm>
        </p:grpSpPr>
        <p:pic>
          <p:nvPicPr>
            <p:cNvPr id="20" name="图片 19">
              <a:extLst>
                <a:ext uri="{FF2B5EF4-FFF2-40B4-BE49-F238E27FC236}">
                  <a16:creationId xmlns="" xmlns:a16="http://schemas.microsoft.com/office/drawing/2014/main" id="{8C385507-9D9E-4E73-A4AF-ECB6A1509793}"/>
                </a:ext>
              </a:extLst>
            </p:cNvPr>
            <p:cNvPicPr>
              <a:picLocks noChangeAspect="1"/>
            </p:cNvPicPr>
            <p:nvPr/>
          </p:nvPicPr>
          <p:blipFill>
            <a:blip r:embed="rId4"/>
            <a:stretch>
              <a:fillRect/>
            </a:stretch>
          </p:blipFill>
          <p:spPr>
            <a:xfrm>
              <a:off x="704704" y="2921480"/>
              <a:ext cx="2363237" cy="1114339"/>
            </a:xfrm>
            <a:prstGeom prst="rect">
              <a:avLst/>
            </a:prstGeom>
          </p:spPr>
        </p:pic>
        <p:sp>
          <p:nvSpPr>
            <p:cNvPr id="21" name="文本框 7">
              <a:extLst>
                <a:ext uri="{FF2B5EF4-FFF2-40B4-BE49-F238E27FC236}">
                  <a16:creationId xmlns="" xmlns:a16="http://schemas.microsoft.com/office/drawing/2014/main" id="{B5C85123-995C-43F5-925D-53AC9EA25974}"/>
                </a:ext>
              </a:extLst>
            </p:cNvPr>
            <p:cNvSpPr txBox="1"/>
            <p:nvPr/>
          </p:nvSpPr>
          <p:spPr>
            <a:xfrm>
              <a:off x="949051" y="3017797"/>
              <a:ext cx="1662744" cy="830997"/>
            </a:xfrm>
            <a:prstGeom prst="rect">
              <a:avLst/>
            </a:prstGeom>
            <a:noFill/>
          </p:spPr>
          <p:txBody>
            <a:bodyPr wrap="squar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用</a:t>
              </a:r>
              <a:r>
                <a:rPr lang="zh-CN" altLang="en-US" sz="1600" b="1" dirty="0" smtClean="0">
                  <a:solidFill>
                    <a:srgbClr val="869BA0"/>
                  </a:solidFill>
                  <a:latin typeface="微软雅黑" panose="020B0503020204020204" pitchFamily="34" charset="-122"/>
                  <a:ea typeface="微软雅黑" panose="020B0503020204020204" pitchFamily="34" charset="-122"/>
                </a:rPr>
                <a:t>例图</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smtClean="0">
                  <a:solidFill>
                    <a:srgbClr val="869BA0"/>
                  </a:solidFill>
                  <a:latin typeface="微软雅黑" panose="020B0503020204020204" pitchFamily="34" charset="-122"/>
                  <a:ea typeface="微软雅黑" panose="020B0503020204020204" pitchFamily="34" charset="-122"/>
                </a:rPr>
                <a:t>use </a:t>
              </a:r>
              <a:r>
                <a:rPr lang="en-US" altLang="zh-CN" sz="1600" b="1" dirty="0">
                  <a:solidFill>
                    <a:srgbClr val="869BA0"/>
                  </a:solidFill>
                  <a:latin typeface="微软雅黑" panose="020B0503020204020204" pitchFamily="34" charset="-122"/>
                  <a:ea typeface="微软雅黑" panose="020B0503020204020204" pitchFamily="34" charset="-122"/>
                </a:rPr>
                <a:t>case </a:t>
              </a:r>
              <a:r>
                <a:rPr lang="en-US" altLang="zh-CN" sz="1600" b="1" dirty="0" smtClean="0">
                  <a:solidFill>
                    <a:srgbClr val="869BA0"/>
                  </a:solidFill>
                  <a:latin typeface="微软雅黑" panose="020B0503020204020204" pitchFamily="34" charset="-122"/>
                  <a:ea typeface="微软雅黑" panose="020B0503020204020204" pitchFamily="34" charset="-122"/>
                </a:rPr>
                <a:t>diagram</a:t>
              </a:r>
              <a:r>
                <a:rPr lang="zh-CN" altLang="en-US" sz="1600" b="1" dirty="0" smtClean="0">
                  <a:solidFill>
                    <a:srgbClr val="869BA0"/>
                  </a:solidFill>
                  <a:latin typeface="微软雅黑" panose="020B0503020204020204" pitchFamily="34" charset="-122"/>
                  <a:ea typeface="微软雅黑" panose="020B0503020204020204" pitchFamily="34" charset="-122"/>
                </a:rPr>
                <a:t>）</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 name="等于号 1"/>
          <p:cNvSpPr/>
          <p:nvPr/>
        </p:nvSpPr>
        <p:spPr>
          <a:xfrm>
            <a:off x="3067941" y="3092719"/>
            <a:ext cx="778475" cy="54555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加号 2"/>
          <p:cNvSpPr/>
          <p:nvPr/>
        </p:nvSpPr>
        <p:spPr>
          <a:xfrm>
            <a:off x="5477991" y="3123850"/>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加号 22"/>
          <p:cNvSpPr/>
          <p:nvPr/>
        </p:nvSpPr>
        <p:spPr>
          <a:xfrm>
            <a:off x="7616605" y="3164852"/>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 xmlns:a16="http://schemas.microsoft.com/office/drawing/2014/main" id="{811E9864-EC8B-404B-90B7-B2D58CEE3F8D}"/>
              </a:ext>
            </a:extLst>
          </p:cNvPr>
          <p:cNvGrpSpPr/>
          <p:nvPr/>
        </p:nvGrpSpPr>
        <p:grpSpPr>
          <a:xfrm>
            <a:off x="10245143" y="3060408"/>
            <a:ext cx="1648690" cy="777408"/>
            <a:chOff x="5892753" y="2363146"/>
            <a:chExt cx="1648690" cy="777408"/>
          </a:xfrm>
        </p:grpSpPr>
        <p:pic>
          <p:nvPicPr>
            <p:cNvPr id="25" name="图片 24">
              <a:extLst>
                <a:ext uri="{FF2B5EF4-FFF2-40B4-BE49-F238E27FC236}">
                  <a16:creationId xmlns="" xmlns:a16="http://schemas.microsoft.com/office/drawing/2014/main"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26" name="文本框 14">
              <a:extLst>
                <a:ext uri="{FF2B5EF4-FFF2-40B4-BE49-F238E27FC236}">
                  <a16:creationId xmlns="" xmlns:a16="http://schemas.microsoft.com/office/drawing/2014/main" id="{F3878ABC-3228-407C-8C99-443B9EEA84C8}"/>
                </a:ext>
              </a:extLst>
            </p:cNvPr>
            <p:cNvSpPr txBox="1"/>
            <p:nvPr/>
          </p:nvSpPr>
          <p:spPr>
            <a:xfrm>
              <a:off x="5912230" y="2502074"/>
              <a:ext cx="1609736"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系统边界</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en-US" altLang="zh-CN" sz="1600" b="1" dirty="0" smtClean="0">
                  <a:solidFill>
                    <a:srgbClr val="869BA0"/>
                  </a:solidFill>
                  <a:latin typeface="微软雅黑" panose="020B0503020204020204" pitchFamily="34" charset="-122"/>
                  <a:ea typeface="微软雅黑" panose="020B0503020204020204" pitchFamily="34" charset="-122"/>
                </a:rPr>
                <a:t>System Scope</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7" name="加号 26"/>
          <p:cNvSpPr/>
          <p:nvPr/>
        </p:nvSpPr>
        <p:spPr>
          <a:xfrm>
            <a:off x="9755219" y="3207463"/>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07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xmlns="" id="{0F048746-473D-4BAE-B999-F011DE91824E}"/>
              </a:ext>
            </a:extLst>
          </p:cNvPr>
          <p:cNvSpPr/>
          <p:nvPr/>
        </p:nvSpPr>
        <p:spPr>
          <a:xfrm>
            <a:off x="3530344" y="114099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a:extLst>
              <a:ext uri="{FF2B5EF4-FFF2-40B4-BE49-F238E27FC236}">
                <a16:creationId xmlns:a16="http://schemas.microsoft.com/office/drawing/2014/main" xmlns="" id="{7A43F8F2-C6C5-40D9-BB21-78B3A0C61EA5}"/>
              </a:ext>
            </a:extLst>
          </p:cNvPr>
          <p:cNvSpPr txBox="1"/>
          <p:nvPr/>
        </p:nvSpPr>
        <p:spPr>
          <a:xfrm>
            <a:off x="4826827" y="2307711"/>
            <a:ext cx="2430138" cy="2585323"/>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通信</a:t>
            </a:r>
            <a:r>
              <a:rPr lang="zh-CN" altLang="en-US" sz="5400" b="1" dirty="0" smtClean="0">
                <a:solidFill>
                  <a:schemeClr val="bg1"/>
                </a:solidFill>
                <a:latin typeface="微软雅黑" panose="020B0503020204020204" pitchFamily="34" charset="-122"/>
                <a:ea typeface="微软雅黑" panose="020B0503020204020204" pitchFamily="34" charset="-122"/>
              </a:rPr>
              <a:t>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smtClean="0">
                <a:solidFill>
                  <a:schemeClr val="bg1"/>
                </a:solidFill>
                <a:latin typeface="微软雅黑" panose="020B0503020204020204" pitchFamily="34" charset="-122"/>
                <a:ea typeface="微软雅黑" panose="020B0503020204020204" pitchFamily="34" charset="-122"/>
              </a:rPr>
              <a:t>活动者</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1" name="文本框 9">
            <a:extLst>
              <a:ext uri="{FF2B5EF4-FFF2-40B4-BE49-F238E27FC236}">
                <a16:creationId xmlns:a16="http://schemas.microsoft.com/office/drawing/2014/main" xmlns="" id="{7A43F8F2-C6C5-40D9-BB21-78B3A0C61EA5}"/>
              </a:ext>
            </a:extLst>
          </p:cNvPr>
          <p:cNvSpPr txBox="1"/>
          <p:nvPr/>
        </p:nvSpPr>
        <p:spPr>
          <a:xfrm>
            <a:off x="8208383" y="1140999"/>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2</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a:solidFill>
                  <a:schemeClr val="bg1"/>
                </a:solidFill>
                <a:latin typeface="微软雅黑" panose="020B0503020204020204" pitchFamily="34" charset="-122"/>
                <a:ea typeface="微软雅黑" panose="020B0503020204020204" pitchFamily="34" charset="-122"/>
              </a:rPr>
              <a:t>对象</a:t>
            </a:r>
          </a:p>
        </p:txBody>
      </p:sp>
      <p:sp>
        <p:nvSpPr>
          <p:cNvPr id="12" name="文本框 9">
            <a:extLst>
              <a:ext uri="{FF2B5EF4-FFF2-40B4-BE49-F238E27FC236}">
                <a16:creationId xmlns:a16="http://schemas.microsoft.com/office/drawing/2014/main" xmlns="" id="{7A43F8F2-C6C5-40D9-BB21-78B3A0C61EA5}"/>
              </a:ext>
            </a:extLst>
          </p:cNvPr>
          <p:cNvSpPr txBox="1"/>
          <p:nvPr/>
        </p:nvSpPr>
        <p:spPr>
          <a:xfrm>
            <a:off x="8553448" y="3805842"/>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链接</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a16="http://schemas.microsoft.com/office/drawing/2014/main" xmlns="" id="{7A43F8F2-C6C5-40D9-BB21-78B3A0C61EA5}"/>
              </a:ext>
            </a:extLst>
          </p:cNvPr>
          <p:cNvSpPr txBox="1"/>
          <p:nvPr/>
        </p:nvSpPr>
        <p:spPr>
          <a:xfrm>
            <a:off x="1264113" y="3805842"/>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4</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smtClean="0">
                <a:solidFill>
                  <a:schemeClr val="bg1"/>
                </a:solidFill>
                <a:latin typeface="微软雅黑" panose="020B0503020204020204" pitchFamily="34" charset="-122"/>
                <a:ea typeface="微软雅黑" panose="020B0503020204020204" pitchFamily="34" charset="-122"/>
              </a:rPr>
              <a:t>消息</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054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anim calcmode="lin" valueType="num">
                                      <p:cBhvr>
                                        <p:cTn id="41"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2539466" y="512190"/>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是发出主动操作的对象，负责发送初始消息，启动一个操作</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25BBDBF1-121B-4D49-B422-4687F7388801}"/>
              </a:ext>
            </a:extLst>
          </p:cNvPr>
          <p:cNvSpPr/>
          <p:nvPr/>
        </p:nvSpPr>
        <p:spPr>
          <a:xfrm>
            <a:off x="2677709" y="3568074"/>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对象是类的实例，负责发送和接受消息</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活动者</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384351" y="3568074"/>
            <a:ext cx="2430138"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2</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对象</a:t>
            </a:r>
          </a:p>
        </p:txBody>
      </p:sp>
    </p:spTree>
    <p:extLst>
      <p:ext uri="{BB962C8B-B14F-4D97-AF65-F5344CB8AC3E}">
        <p14:creationId xmlns:p14="http://schemas.microsoft.com/office/powerpoint/2010/main" val="4234094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2539466" y="512190"/>
            <a:ext cx="8242834" cy="523220"/>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两个对象间的线条，表示共享一个消息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25BBDBF1-121B-4D49-B422-4687F7388801}"/>
              </a:ext>
            </a:extLst>
          </p:cNvPr>
          <p:cNvSpPr/>
          <p:nvPr/>
        </p:nvSpPr>
        <p:spPr>
          <a:xfrm>
            <a:off x="1466233" y="1463050"/>
            <a:ext cx="8242834" cy="3539430"/>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与顺序图中的消息基本类似。在通信图中，不带有消息的同喜图标明了交互作用发生的上下文，而不标识交互。它可以表示单一操作的上下文，甚至可以表示一个或一组类中所有操作的上下文。</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rgbClr val="FF0000"/>
                </a:solidFill>
                <a:latin typeface="微软雅黑" panose="020B0503020204020204" pitchFamily="34" charset="-122"/>
                <a:ea typeface="微软雅黑" panose="020B0503020204020204" pitchFamily="34" charset="-122"/>
              </a:rPr>
              <a:t>并不理解上下文。在操作系统的语境中，上下文即</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r>
              <a:rPr lang="zh-CN" altLang="en-US" sz="2800" dirty="0" smtClean="0">
                <a:solidFill>
                  <a:srgbClr val="FF0000"/>
                </a:solidFill>
                <a:latin typeface="微软雅黑" panose="020B0503020204020204" pitchFamily="34" charset="-122"/>
                <a:ea typeface="微软雅黑" panose="020B0503020204020204" pitchFamily="34" charset="-122"/>
              </a:rPr>
              <a:t>寄存器的值、栈上的值，这些值将影响当前环境语句的执行。但是</a:t>
            </a:r>
            <a:r>
              <a:rPr lang="en-US" altLang="zh-CN" sz="2800" dirty="0" smtClean="0">
                <a:solidFill>
                  <a:srgbClr val="FF0000"/>
                </a:solidFill>
                <a:latin typeface="微软雅黑" panose="020B0503020204020204" pitchFamily="34" charset="-122"/>
                <a:ea typeface="微软雅黑" panose="020B0503020204020204" pitchFamily="34" charset="-122"/>
              </a:rPr>
              <a:t>UML</a:t>
            </a:r>
            <a:r>
              <a:rPr lang="zh-CN" altLang="en-US" sz="2800" dirty="0" smtClean="0">
                <a:solidFill>
                  <a:srgbClr val="FF0000"/>
                </a:solidFill>
                <a:latin typeface="微软雅黑" panose="020B0503020204020204" pitchFamily="34" charset="-122"/>
                <a:ea typeface="微软雅黑" panose="020B0503020204020204" pitchFamily="34" charset="-122"/>
              </a:rPr>
              <a:t>的上下文怎么发生作用？不解。</a:t>
            </a:r>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smtClean="0">
                <a:solidFill>
                  <a:schemeClr val="bg1"/>
                </a:solidFill>
                <a:latin typeface="微软雅黑" panose="020B0503020204020204" pitchFamily="34" charset="-122"/>
                <a:ea typeface="微软雅黑" panose="020B0503020204020204" pitchFamily="34" charset="-122"/>
              </a:rPr>
              <a:t>链接</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567231" y="146305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4.</a:t>
            </a:r>
            <a:r>
              <a:rPr lang="zh-CN" altLang="en-US" sz="4000" b="1" dirty="0" smtClean="0">
                <a:solidFill>
                  <a:schemeClr val="bg1"/>
                </a:solidFill>
                <a:latin typeface="微软雅黑" panose="020B0503020204020204" pitchFamily="34" charset="-122"/>
                <a:ea typeface="微软雅黑" panose="020B0503020204020204" pitchFamily="34" charset="-122"/>
              </a:rPr>
              <a:t>消息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324397" y="5002480"/>
            <a:ext cx="9200453" cy="1703834"/>
          </a:xfrm>
          <a:prstGeom prst="rect">
            <a:avLst/>
          </a:prstGeom>
        </p:spPr>
      </p:pic>
    </p:spTree>
    <p:extLst>
      <p:ext uri="{BB962C8B-B14F-4D97-AF65-F5344CB8AC3E}">
        <p14:creationId xmlns:p14="http://schemas.microsoft.com/office/powerpoint/2010/main" val="2755086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991082" y="1536318"/>
            <a:ext cx="8242834" cy="3108543"/>
          </a:xfrm>
          <a:prstGeom prst="rect">
            <a:avLst/>
          </a:prstGeom>
        </p:spPr>
        <p:txBody>
          <a:bodyPr wrap="squar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r>
              <a:rPr lang="zh-CN" altLang="en-US" sz="2800" dirty="0" smtClean="0">
                <a:solidFill>
                  <a:schemeClr val="bg1"/>
                </a:solidFill>
                <a:latin typeface="微软雅黑" panose="020B0503020204020204" pitchFamily="34" charset="-122"/>
                <a:ea typeface="微软雅黑" panose="020B0503020204020204" pitchFamily="34" charset="-122"/>
              </a:rPr>
              <a:t>序列化消息的</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2.</a:t>
            </a:r>
            <a:r>
              <a:rPr lang="zh-CN" altLang="en-US" sz="2800" dirty="0" smtClean="0">
                <a:solidFill>
                  <a:schemeClr val="bg1"/>
                </a:solidFill>
                <a:latin typeface="微软雅黑" panose="020B0503020204020204" pitchFamily="34" charset="-122"/>
                <a:ea typeface="微软雅黑" panose="020B0503020204020204" pitchFamily="34" charset="-122"/>
              </a:rPr>
              <a:t>依据计算结果发送消息</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创建实例</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发送给多个对象</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5.</a:t>
            </a:r>
            <a:r>
              <a:rPr lang="zh-CN" altLang="en-US" sz="2800" dirty="0" smtClean="0">
                <a:solidFill>
                  <a:schemeClr val="bg1"/>
                </a:solidFill>
                <a:latin typeface="微软雅黑" panose="020B0503020204020204" pitchFamily="34" charset="-122"/>
                <a:ea typeface="微软雅黑" panose="020B0503020204020204" pitchFamily="34" charset="-122"/>
              </a:rPr>
              <a:t>返回结果</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相当与调用有返回值的函数）</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6.</a:t>
            </a:r>
            <a:r>
              <a:rPr lang="zh-CN" altLang="en-US" sz="2800" dirty="0" smtClean="0">
                <a:solidFill>
                  <a:schemeClr val="bg1"/>
                </a:solidFill>
                <a:latin typeface="微软雅黑" panose="020B0503020204020204" pitchFamily="34" charset="-122"/>
                <a:ea typeface="微软雅黑" panose="020B0503020204020204" pitchFamily="34" charset="-122"/>
              </a:rPr>
              <a:t>构造型 把关键字添加到已有的元素中。比如</a:t>
            </a:r>
            <a:r>
              <a:rPr lang="en-US" altLang="zh-CN"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3450736"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通信图的功用</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9236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1795754" y="1487550"/>
            <a:ext cx="8242834" cy="523220"/>
          </a:xfrm>
          <a:prstGeom prst="rect">
            <a:avLst/>
          </a:prstGeom>
        </p:spPr>
        <p:txBody>
          <a:bodyPr wrap="square">
            <a:spAutoFit/>
          </a:bodyPr>
          <a:lstStyle/>
          <a:p>
            <a:endParaRPr lang="zh-CN" altLang="en-US" sz="1400"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541364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通信图和顺序图的比较</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1645920"/>
            <a:ext cx="9639300" cy="4315968"/>
          </a:xfrm>
          <a:prstGeom prst="rect">
            <a:avLst/>
          </a:prstGeom>
        </p:spPr>
      </p:pic>
    </p:spTree>
    <p:extLst>
      <p:ext uri="{BB962C8B-B14F-4D97-AF65-F5344CB8AC3E}">
        <p14:creationId xmlns:p14="http://schemas.microsoft.com/office/powerpoint/2010/main" val="1217442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1937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部署图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BCFDD143-CF1B-48B0-8BDE-AB52AB638EB2}"/>
              </a:ext>
            </a:extLst>
          </p:cNvPr>
          <p:cNvSpPr/>
          <p:nvPr/>
        </p:nvSpPr>
        <p:spPr>
          <a:xfrm>
            <a:off x="2064200" y="2849280"/>
            <a:ext cx="2121518" cy="954107"/>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部署图用于静态建模，是表示运行时过程节点结构、组件实例及其对象结构的图</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520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16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530344" y="79756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p:cNvSpPr txBox="1"/>
          <p:nvPr/>
        </p:nvSpPr>
        <p:spPr>
          <a:xfrm>
            <a:off x="4826827" y="2307711"/>
            <a:ext cx="2430138" cy="2585323"/>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rPr>
              <a:t>部署图的基本内容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a:solidFill>
                  <a:schemeClr val="bg1"/>
                </a:solidFill>
                <a:latin typeface="微软雅黑" panose="020B0503020204020204" pitchFamily="34" charset="-122"/>
                <a:ea typeface="微软雅黑" panose="020B0503020204020204" pitchFamily="34" charset="-122"/>
              </a:rPr>
              <a:t>结点</a:t>
            </a:r>
          </a:p>
        </p:txBody>
      </p:sp>
      <p:sp>
        <p:nvSpPr>
          <p:cNvPr id="11" name="文本框 9"/>
          <p:cNvSpPr txBox="1"/>
          <p:nvPr/>
        </p:nvSpPr>
        <p:spPr>
          <a:xfrm>
            <a:off x="8208383" y="1140999"/>
            <a:ext cx="2430138"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2.</a:t>
            </a:r>
            <a:r>
              <a:rPr lang="zh-CN" altLang="en-US" sz="5400" b="1" dirty="0" smtClean="0">
                <a:solidFill>
                  <a:schemeClr val="bg1"/>
                </a:solidFill>
                <a:latin typeface="微软雅黑" panose="020B0503020204020204" pitchFamily="34" charset="-122"/>
                <a:ea typeface="微软雅黑" panose="020B0503020204020204" pitchFamily="34" charset="-122"/>
              </a:rPr>
              <a:t>组件</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2" name="文本框 9"/>
          <p:cNvSpPr txBox="1"/>
          <p:nvPr/>
        </p:nvSpPr>
        <p:spPr>
          <a:xfrm>
            <a:off x="4582921" y="5801338"/>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关系</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1949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523220"/>
          </a:xfrm>
          <a:prstGeom prst="rect">
            <a:avLst/>
          </a:prstGeom>
        </p:spPr>
        <p:txBody>
          <a:bodyPr wrap="square">
            <a:spAutoFit/>
          </a:bodyPr>
          <a:lstStyle/>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677709" y="3568074"/>
            <a:ext cx="8242834" cy="1384995"/>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组件是参与系统执行</a:t>
            </a:r>
            <a:r>
              <a:rPr lang="zh-CN" altLang="en-US" sz="2800" dirty="0" smtClean="0">
                <a:solidFill>
                  <a:schemeClr val="bg1"/>
                </a:solidFill>
                <a:latin typeface="微软雅黑" panose="020B0503020204020204" pitchFamily="34" charset="-122"/>
                <a:ea typeface="微软雅黑" panose="020B0503020204020204" pitchFamily="34" charset="-122"/>
              </a:rPr>
              <a:t>的实物，</a:t>
            </a:r>
            <a:r>
              <a:rPr lang="zh-CN" altLang="en-US" sz="2800" dirty="0" smtClean="0">
                <a:solidFill>
                  <a:schemeClr val="bg1"/>
                </a:solidFill>
                <a:latin typeface="微软雅黑" panose="020B0503020204020204" pitchFamily="34" charset="-122"/>
                <a:ea typeface="微软雅黑" panose="020B0503020204020204" pitchFamily="34" charset="-122"/>
              </a:rPr>
              <a:t>而结点是执行</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组件的事物。组件表示逻辑元素的物理模块</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结点表示组件的物理部署。</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 结点</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p:cNvSpPr txBox="1"/>
          <p:nvPr/>
        </p:nvSpPr>
        <p:spPr>
          <a:xfrm>
            <a:off x="9238047" y="3568074"/>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2.</a:t>
            </a:r>
            <a:r>
              <a:rPr lang="zh-CN" altLang="en-US" sz="4000" b="1" dirty="0">
                <a:solidFill>
                  <a:schemeClr val="bg1"/>
                </a:solidFill>
                <a:latin typeface="微软雅黑" panose="020B0503020204020204" pitchFamily="34" charset="-122"/>
                <a:ea typeface="微软雅黑" panose="020B0503020204020204" pitchFamily="34" charset="-122"/>
              </a:rPr>
              <a:t>组件</a:t>
            </a:r>
          </a:p>
        </p:txBody>
      </p:sp>
      <p:sp>
        <p:nvSpPr>
          <p:cNvPr id="3" name="文本框 2"/>
          <p:cNvSpPr txBox="1"/>
          <p:nvPr/>
        </p:nvSpPr>
        <p:spPr>
          <a:xfrm>
            <a:off x="3048000" y="1207008"/>
            <a:ext cx="8802410" cy="1384995"/>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结点是存在于运行时并代表一项计算资源的物理元素。</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一般拥有一些内存和处理能力。用一个立方体来表示一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个结点。</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36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节点类型</a:t>
            </a:r>
          </a:p>
        </p:txBody>
      </p:sp>
      <p:pic>
        <p:nvPicPr>
          <p:cNvPr id="2" name="图片 1"/>
          <p:cNvPicPr>
            <a:picLocks noChangeAspect="1"/>
          </p:cNvPicPr>
          <p:nvPr/>
        </p:nvPicPr>
        <p:blipFill>
          <a:blip r:embed="rId3"/>
          <a:srcRect l="39310" t="37051" r="37962" b="39820"/>
          <a:stretch>
            <a:fillRect/>
          </a:stretch>
        </p:blipFill>
        <p:spPr>
          <a:xfrm>
            <a:off x="1590040" y="2320925"/>
            <a:ext cx="2590800" cy="1405255"/>
          </a:xfrm>
          <a:prstGeom prst="rect">
            <a:avLst/>
          </a:prstGeom>
        </p:spPr>
      </p:pic>
      <p:pic>
        <p:nvPicPr>
          <p:cNvPr id="3" name="图片 2"/>
          <p:cNvPicPr>
            <a:picLocks noChangeAspect="1"/>
          </p:cNvPicPr>
          <p:nvPr/>
        </p:nvPicPr>
        <p:blipFill>
          <a:blip r:embed="rId3"/>
          <a:srcRect l="57358" t="37051" r="18711" b="39820"/>
          <a:stretch>
            <a:fillRect/>
          </a:stretch>
        </p:blipFill>
        <p:spPr>
          <a:xfrm>
            <a:off x="1521460" y="4444365"/>
            <a:ext cx="2727960" cy="1405255"/>
          </a:xfrm>
          <a:prstGeom prst="rect">
            <a:avLst/>
          </a:prstGeom>
        </p:spPr>
      </p:pic>
      <p:sp>
        <p:nvSpPr>
          <p:cNvPr id="4" name="文本框 3"/>
          <p:cNvSpPr txBox="1"/>
          <p:nvPr/>
        </p:nvSpPr>
        <p:spPr>
          <a:xfrm>
            <a:off x="1466215" y="1371600"/>
            <a:ext cx="10008870" cy="460375"/>
          </a:xfrm>
          <a:prstGeom prst="rect">
            <a:avLst/>
          </a:prstGeom>
          <a:noFill/>
        </p:spPr>
        <p:txBody>
          <a:bodyPr wrap="none" rtlCol="0">
            <a:spAutoFit/>
          </a:bodyPr>
          <a:lstStyle/>
          <a:p>
            <a:r>
              <a:rPr lang="zh-CN" altLang="en-US" sz="2400"/>
              <a:t>节点类型包括两种：分别是处理器（</a:t>
            </a:r>
            <a:r>
              <a:rPr lang="en-US" altLang="zh-CN" sz="2400"/>
              <a:t>PROCESS</a:t>
            </a:r>
            <a:r>
              <a:rPr lang="zh-CN" altLang="en-US" sz="2400"/>
              <a:t>）和设备（</a:t>
            </a:r>
            <a:r>
              <a:rPr lang="en-US" altLang="zh-CN" sz="2400"/>
              <a:t>DEVICE</a:t>
            </a:r>
            <a:r>
              <a:rPr lang="zh-CN" altLang="en-US" sz="2400"/>
              <a:t>）。</a:t>
            </a:r>
          </a:p>
        </p:txBody>
      </p:sp>
      <p:sp>
        <p:nvSpPr>
          <p:cNvPr id="5" name="文本框 4"/>
          <p:cNvSpPr txBox="1"/>
          <p:nvPr/>
        </p:nvSpPr>
        <p:spPr>
          <a:xfrm>
            <a:off x="4770120" y="2424430"/>
            <a:ext cx="10241280" cy="1198880"/>
          </a:xfrm>
          <a:prstGeom prst="rect">
            <a:avLst/>
          </a:prstGeom>
          <a:noFill/>
        </p:spPr>
        <p:txBody>
          <a:bodyPr wrap="square" rtlCol="0">
            <a:spAutoFit/>
          </a:bodyPr>
          <a:lstStyle/>
          <a:p>
            <a:r>
              <a:rPr lang="zh-CN" altLang="en-US" sz="2400"/>
              <a:t>处理器：是能够执行软件、具有计算能力</a:t>
            </a:r>
          </a:p>
          <a:p>
            <a:r>
              <a:rPr lang="zh-CN" altLang="en-US" sz="2400"/>
              <a:t>的节点，可以说明处理器中有哪些进程，</a:t>
            </a:r>
          </a:p>
          <a:p>
            <a:r>
              <a:rPr lang="zh-CN" altLang="en-US" sz="2400"/>
              <a:t>进程的优先级等。</a:t>
            </a:r>
          </a:p>
        </p:txBody>
      </p:sp>
      <p:sp>
        <p:nvSpPr>
          <p:cNvPr id="6" name="文本框 5"/>
          <p:cNvSpPr txBox="1"/>
          <p:nvPr/>
        </p:nvSpPr>
        <p:spPr>
          <a:xfrm>
            <a:off x="4770120" y="4547235"/>
            <a:ext cx="10241280" cy="1198880"/>
          </a:xfrm>
          <a:prstGeom prst="rect">
            <a:avLst/>
          </a:prstGeom>
          <a:noFill/>
        </p:spPr>
        <p:txBody>
          <a:bodyPr wrap="square" rtlCol="0">
            <a:spAutoFit/>
          </a:bodyPr>
          <a:lstStyle/>
          <a:p>
            <a:r>
              <a:rPr lang="zh-CN" altLang="en-US" sz="2400"/>
              <a:t>设备：没有计算能力的节点，通常情况下</a:t>
            </a:r>
          </a:p>
          <a:p>
            <a:r>
              <a:rPr lang="zh-CN" altLang="en-US" sz="2400"/>
              <a:t>都是通过接口为外部提供某种服务。如打</a:t>
            </a:r>
          </a:p>
          <a:p>
            <a:r>
              <a:rPr lang="zh-CN" altLang="en-US" sz="2400"/>
              <a:t>印机、终端等。</a:t>
            </a:r>
          </a:p>
        </p:txBody>
      </p:sp>
    </p:spTree>
    <p:extLst>
      <p:ext uri="{BB962C8B-B14F-4D97-AF65-F5344CB8AC3E}">
        <p14:creationId xmlns:p14="http://schemas.microsoft.com/office/powerpoint/2010/main" val="358744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4995"/>
          </a:xfrm>
          <a:prstGeom prst="rect">
            <a:avLst/>
          </a:prstGeom>
        </p:spPr>
        <p:txBody>
          <a:bodyPr wrap="square">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部署图中包括依赖、泛化、关联及实现关系。</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a:solidFill>
                  <a:schemeClr val="bg1"/>
                </a:solidFill>
                <a:latin typeface="微软雅黑" panose="020B0503020204020204" pitchFamily="34" charset="-122"/>
                <a:ea typeface="微软雅黑" panose="020B0503020204020204" pitchFamily="34" charset="-122"/>
              </a:rPr>
              <a:t>关系</a:t>
            </a:r>
          </a:p>
        </p:txBody>
      </p:sp>
      <p:pic>
        <p:nvPicPr>
          <p:cNvPr id="2" name="图片 2"/>
          <p:cNvPicPr>
            <a:picLocks noChangeAspect="1"/>
          </p:cNvPicPr>
          <p:nvPr/>
        </p:nvPicPr>
        <p:blipFill>
          <a:blip r:embed="rId3"/>
          <a:srcRect l="37578" t="24434" r="35425" b="44599"/>
          <a:stretch>
            <a:fillRect/>
          </a:stretch>
        </p:blipFill>
        <p:spPr>
          <a:xfrm>
            <a:off x="1466215" y="2847975"/>
            <a:ext cx="4051300" cy="2477135"/>
          </a:xfrm>
          <a:prstGeom prst="rect">
            <a:avLst/>
          </a:prstGeom>
        </p:spPr>
      </p:pic>
      <p:sp>
        <p:nvSpPr>
          <p:cNvPr id="4" name="文本框 3"/>
          <p:cNvSpPr txBox="1"/>
          <p:nvPr/>
        </p:nvSpPr>
        <p:spPr>
          <a:xfrm>
            <a:off x="6233160" y="3672840"/>
            <a:ext cx="5767070" cy="521970"/>
          </a:xfrm>
          <a:prstGeom prst="rect">
            <a:avLst/>
          </a:prstGeom>
          <a:noFill/>
        </p:spPr>
        <p:txBody>
          <a:bodyPr wrap="square" rtlCol="0">
            <a:spAutoFit/>
          </a:bodyPr>
          <a:lstStyle/>
          <a:p>
            <a:r>
              <a:rPr lang="zh-CN" altLang="en-US" sz="2800"/>
              <a:t>关联关系图</a:t>
            </a:r>
          </a:p>
        </p:txBody>
      </p:sp>
    </p:spTree>
    <p:extLst>
      <p:ext uri="{BB962C8B-B14F-4D97-AF65-F5344CB8AC3E}">
        <p14:creationId xmlns:p14="http://schemas.microsoft.com/office/powerpoint/2010/main" val="841116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4">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 xmlns:a16="http://schemas.microsoft.com/office/drawing/2014/main" id="{A3A44F5E-E87A-43E4-8231-D74586B0AA42}"/>
              </a:ext>
            </a:extLst>
          </p:cNvPr>
          <p:cNvSpPr/>
          <p:nvPr/>
        </p:nvSpPr>
        <p:spPr>
          <a:xfrm>
            <a:off x="1471569" y="1249080"/>
            <a:ext cx="2121518" cy="138499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参与者是指系统外部的一个人或物，它以某种方式参与了系统的执行过程。参与者不是指人或物本身，而是指他们在系统中扮演的角色。</a:t>
            </a: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3905250" y="389445"/>
            <a:ext cx="2685267"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参与者</a:t>
            </a:r>
          </a:p>
        </p:txBody>
      </p:sp>
      <p:grpSp>
        <p:nvGrpSpPr>
          <p:cNvPr id="4" name="组合 3"/>
          <p:cNvGrpSpPr/>
          <p:nvPr/>
        </p:nvGrpSpPr>
        <p:grpSpPr>
          <a:xfrm>
            <a:off x="3905249" y="1210705"/>
            <a:ext cx="6688409" cy="1461743"/>
            <a:chOff x="3905249" y="1210705"/>
            <a:chExt cx="6688409" cy="1461743"/>
          </a:xfrm>
        </p:grpSpPr>
        <p:pic>
          <p:nvPicPr>
            <p:cNvPr id="2050" name="Picture 2" descr="http://img.blog.csdn.net/20160611155929762?watermark/2/text/aHR0cDovL2Jsb2cuY3Nkbi5uZXQv/font/5a6L5L2T/fontsize/400/fill/I0JBQkFCMA==/dissolve/70/gravity/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021" y="1210705"/>
              <a:ext cx="1180637" cy="1461743"/>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 xmlns:a16="http://schemas.microsoft.com/office/drawing/2014/main" id="{A3A44F5E-E87A-43E4-8231-D74586B0AA42}"/>
                </a:ext>
              </a:extLst>
            </p:cNvPr>
            <p:cNvSpPr/>
            <p:nvPr/>
          </p:nvSpPr>
          <p:spPr>
            <a:xfrm>
              <a:off x="3905249" y="1787688"/>
              <a:ext cx="5907823" cy="307777"/>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UML1.0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表达方式：用人形表示参与者，名字写在下方，简单易懂</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905247" y="3448378"/>
            <a:ext cx="7508048" cy="1142596"/>
            <a:chOff x="3905247" y="3448378"/>
            <a:chExt cx="7508048" cy="1142596"/>
          </a:xfrm>
        </p:grpSpPr>
        <p:pic>
          <p:nvPicPr>
            <p:cNvPr id="2052" name="Picture 4" descr="http://img.blog.csdn.net/20160611160332907?watermark/2/text/aHR0cDovL2Jsb2cuY3Nkbi5uZXQv/font/5a6L5L2T/fontsize/400/fill/I0JBQkFCMA==/dissolve/70/gravity/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47" y="3448378"/>
              <a:ext cx="1497193" cy="1142596"/>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 xmlns:a16="http://schemas.microsoft.com/office/drawing/2014/main" id="{A3A44F5E-E87A-43E4-8231-D74586B0AA42}"/>
                </a:ext>
              </a:extLst>
            </p:cNvPr>
            <p:cNvSpPr/>
            <p:nvPr/>
          </p:nvSpPr>
          <p:spPr>
            <a:xfrm>
              <a:off x="5505472" y="3758066"/>
              <a:ext cx="5907823" cy="523220"/>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UML2.0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a:t>
              </a:r>
              <a:r>
                <a:rPr lang="en-US" altLang="zh-CN" sz="1400" dirty="0" smtClean="0">
                  <a:solidFill>
                    <a:schemeClr val="accent1"/>
                  </a:solidFill>
                  <a:latin typeface="微软雅黑" panose="020B0503020204020204" pitchFamily="34" charset="-122"/>
                  <a:ea typeface="微软雅黑" panose="020B0503020204020204" pitchFamily="34" charset="-122"/>
                </a:rPr>
                <a:t>name</a:t>
              </a:r>
              <a:r>
                <a:rPr lang="zh-CN" altLang="en-US" sz="1400" dirty="0">
                  <a:solidFill>
                    <a:schemeClr val="accent1"/>
                  </a:solidFill>
                  <a:latin typeface="微软雅黑" panose="020B0503020204020204" pitchFamily="34" charset="-122"/>
                  <a:ea typeface="微软雅黑" panose="020B0503020204020204" pitchFamily="34" charset="-122"/>
                </a:rPr>
                <a:t>是参与者的名字，</a:t>
              </a:r>
              <a:r>
                <a:rPr lang="en-US" altLang="zh-CN" sz="1400" dirty="0">
                  <a:solidFill>
                    <a:schemeClr val="accent1"/>
                  </a:solidFill>
                  <a:latin typeface="微软雅黑" panose="020B0503020204020204" pitchFamily="34" charset="-122"/>
                  <a:ea typeface="微软雅黑" panose="020B0503020204020204" pitchFamily="34" charset="-122"/>
                </a:rPr>
                <a:t>《Actor》</a:t>
              </a:r>
              <a:r>
                <a:rPr lang="zh-CN" altLang="en-US" sz="1400" dirty="0">
                  <a:solidFill>
                    <a:schemeClr val="accent1"/>
                  </a:solidFill>
                  <a:latin typeface="微软雅黑" panose="020B0503020204020204" pitchFamily="34" charset="-122"/>
                  <a:ea typeface="微软雅黑" panose="020B0503020204020204" pitchFamily="34" charset="-122"/>
                </a:rPr>
                <a:t>是一个构造型，表示当前的元素是</a:t>
              </a:r>
              <a:r>
                <a:rPr lang="zh-CN" altLang="en-US" sz="1400" dirty="0" smtClean="0">
                  <a:solidFill>
                    <a:schemeClr val="accent1"/>
                  </a:solidFill>
                  <a:latin typeface="微软雅黑" panose="020B0503020204020204" pitchFamily="34" charset="-122"/>
                  <a:ea typeface="微软雅黑" panose="020B0503020204020204" pitchFamily="34" charset="-122"/>
                </a:rPr>
                <a:t>参与者</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20009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3"/>
          <p:cNvPicPr>
            <a:picLocks noChangeAspect="1"/>
          </p:cNvPicPr>
          <p:nvPr/>
        </p:nvPicPr>
        <p:blipFill>
          <a:blip r:embed="rId3"/>
          <a:srcRect l="42150" t="25638" r="13037" b="34198"/>
          <a:stretch>
            <a:fillRect/>
          </a:stretch>
        </p:blipFill>
        <p:spPr>
          <a:xfrm>
            <a:off x="1466215" y="1896110"/>
            <a:ext cx="9596755" cy="4584700"/>
          </a:xfrm>
          <a:prstGeom prst="rect">
            <a:avLst/>
          </a:prstGeom>
        </p:spPr>
      </p:pic>
      <p:sp>
        <p:nvSpPr>
          <p:cNvPr id="5" name="文本框 4"/>
          <p:cNvSpPr txBox="1"/>
          <p:nvPr/>
        </p:nvSpPr>
        <p:spPr>
          <a:xfrm>
            <a:off x="1466215" y="879475"/>
            <a:ext cx="3027680" cy="583565"/>
          </a:xfrm>
          <a:prstGeom prst="rect">
            <a:avLst/>
          </a:prstGeom>
          <a:noFill/>
        </p:spPr>
        <p:txBody>
          <a:bodyPr wrap="none" rtlCol="0">
            <a:spAutoFit/>
          </a:bodyPr>
          <a:lstStyle/>
          <a:p>
            <a:r>
              <a:rPr lang="zh-CN" altLang="en-US" sz="3200"/>
              <a:t>打印机部署图：</a:t>
            </a:r>
          </a:p>
        </p:txBody>
      </p:sp>
    </p:spTree>
    <p:extLst>
      <p:ext uri="{BB962C8B-B14F-4D97-AF65-F5344CB8AC3E}">
        <p14:creationId xmlns:p14="http://schemas.microsoft.com/office/powerpoint/2010/main" val="2486898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问题一：</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用例图有几种关系？分别是什么？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954107"/>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a:t>
            </a: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）种，包含关系，扩展关系，泛化关系，（分组关系）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970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问题二：</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类图关联关系中包含哪两种关系？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答：聚合关系，组合关系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86676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a:t>
            </a:r>
            <a:r>
              <a:rPr lang="zh-CN" altLang="en-US" sz="2800" dirty="0" smtClean="0">
                <a:solidFill>
                  <a:schemeClr val="bg1"/>
                </a:solidFill>
                <a:latin typeface="微软雅黑" panose="020B0503020204020204" pitchFamily="34" charset="-122"/>
                <a:ea typeface="微软雅黑" panose="020B0503020204020204" pitchFamily="34" charset="-122"/>
              </a:rPr>
              <a:t>图和类</a:t>
            </a:r>
            <a:r>
              <a:rPr lang="zh-CN" altLang="en-US" sz="2800" dirty="0" smtClean="0">
                <a:solidFill>
                  <a:schemeClr val="bg1"/>
                </a:solidFill>
                <a:latin typeface="微软雅黑" panose="020B0503020204020204" pitchFamily="34" charset="-122"/>
                <a:ea typeface="微软雅黑" panose="020B0503020204020204" pitchFamily="34" charset="-122"/>
              </a:rPr>
              <a:t>图</a:t>
            </a:r>
            <a:r>
              <a:rPr lang="zh-CN" altLang="en-US" sz="2800" dirty="0" smtClean="0">
                <a:solidFill>
                  <a:schemeClr val="bg1"/>
                </a:solidFill>
                <a:latin typeface="微软雅黑" panose="020B0503020204020204" pitchFamily="34" charset="-122"/>
                <a:ea typeface="微软雅黑" panose="020B0503020204020204" pitchFamily="34" charset="-122"/>
              </a:rPr>
              <a:t>的关系是什么</a:t>
            </a:r>
            <a:r>
              <a:rPr lang="zh-CN" altLang="en-US"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答：对象图可以看作类图某一时刻的实例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2890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 xmlns:a16="http://schemas.microsoft.com/office/drawing/2014/main"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 xmlns:a16="http://schemas.microsoft.com/office/drawing/2014/main"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1</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 xmlns:a16="http://schemas.microsoft.com/office/drawing/2014/main"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 xmlns:a16="http://schemas.microsoft.com/office/drawing/2014/main"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2</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 xmlns:a16="http://schemas.microsoft.com/office/drawing/2014/main" id="{4EFBBB86-1701-4677-AB36-FB195F99D8FB}"/>
                </a:ext>
              </a:extLst>
            </p:cNvPr>
            <p:cNvGrpSpPr/>
            <p:nvPr/>
          </p:nvGrpSpPr>
          <p:grpSpPr>
            <a:xfrm>
              <a:off x="3504466" y="3858776"/>
              <a:ext cx="2885108" cy="1562363"/>
              <a:chOff x="3504466" y="3858776"/>
              <a:chExt cx="2885108" cy="1562363"/>
            </a:xfrm>
          </p:grpSpPr>
          <p:sp>
            <p:nvSpPr>
              <p:cNvPr id="4" name="任意多边形 8">
                <a:extLst>
                  <a:ext uri="{FF2B5EF4-FFF2-40B4-BE49-F238E27FC236}">
                    <a16:creationId xmlns="" xmlns:a16="http://schemas.microsoft.com/office/drawing/2014/main"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0751F566-C58E-43E8-BA9F-9C7C7B5F46AE}"/>
                  </a:ext>
                </a:extLst>
              </p:cNvPr>
              <p:cNvSpPr txBox="1"/>
              <p:nvPr/>
            </p:nvSpPr>
            <p:spPr>
              <a:xfrm>
                <a:off x="4154778" y="4590142"/>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3</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 xmlns:a16="http://schemas.microsoft.com/office/drawing/2014/main" id="{9A78E249-EE97-435A-86AB-440D82B793EA}"/>
                </a:ext>
              </a:extLst>
            </p:cNvPr>
            <p:cNvGrpSpPr/>
            <p:nvPr/>
          </p:nvGrpSpPr>
          <p:grpSpPr>
            <a:xfrm>
              <a:off x="6500894" y="3035349"/>
              <a:ext cx="1493339" cy="2885108"/>
              <a:chOff x="6500894" y="3035349"/>
              <a:chExt cx="1493339" cy="2885108"/>
            </a:xfrm>
          </p:grpSpPr>
          <p:sp>
            <p:nvSpPr>
              <p:cNvPr id="5" name="任意多边形 9">
                <a:extLst>
                  <a:ext uri="{FF2B5EF4-FFF2-40B4-BE49-F238E27FC236}">
                    <a16:creationId xmlns="" xmlns:a16="http://schemas.microsoft.com/office/drawing/2014/main"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692086C7-279F-4B7F-B9C0-86269C8E15DC}"/>
                  </a:ext>
                </a:extLst>
              </p:cNvPr>
              <p:cNvSpPr txBox="1"/>
              <p:nvPr/>
            </p:nvSpPr>
            <p:spPr>
              <a:xfrm>
                <a:off x="7312062" y="4590142"/>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4</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sp>
        <p:nvSpPr>
          <p:cNvPr id="10" name="矩形 9">
            <a:extLst>
              <a:ext uri="{FF2B5EF4-FFF2-40B4-BE49-F238E27FC236}">
                <a16:creationId xmlns="" xmlns:a16="http://schemas.microsoft.com/office/drawing/2014/main" id="{169850DF-55A1-4357-934D-2E4CF4D2D41D}"/>
              </a:ext>
            </a:extLst>
          </p:cNvPr>
          <p:cNvSpPr/>
          <p:nvPr/>
        </p:nvSpPr>
        <p:spPr>
          <a:xfrm>
            <a:off x="518934" y="1285991"/>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 </a:t>
            </a:r>
            <a:r>
              <a:rPr lang="zh-CN" altLang="en-US" sz="1600" dirty="0">
                <a:solidFill>
                  <a:srgbClr val="728D98"/>
                </a:solidFill>
                <a:latin typeface="微软雅黑" panose="020B0503020204020204" pitchFamily="34" charset="-122"/>
                <a:ea typeface="微软雅黑" panose="020B0503020204020204" pitchFamily="34" charset="-122"/>
              </a:rPr>
              <a:t>九种图详解</a:t>
            </a:r>
            <a:r>
              <a:rPr lang="en-US" altLang="zh-CN" sz="1600" dirty="0" smtClean="0">
                <a:solidFill>
                  <a:srgbClr val="728D98"/>
                </a:solidFill>
                <a:latin typeface="微软雅黑" panose="020B0503020204020204" pitchFamily="34" charset="-122"/>
                <a:ea typeface="微软雅黑" panose="020B0503020204020204" pitchFamily="34" charset="-122"/>
              </a:rPr>
              <a:t>http://blog.csdn.net/fanxiaobin577328725/article/details/51591482</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DFE36FBF-DBB3-44EC-95A1-BB62D3078E13}"/>
              </a:ext>
            </a:extLst>
          </p:cNvPr>
          <p:cNvSpPr/>
          <p:nvPr/>
        </p:nvSpPr>
        <p:spPr>
          <a:xfrm>
            <a:off x="8577850" y="1217416"/>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a:t>
            </a:r>
            <a:r>
              <a:rPr lang="zh-CN" altLang="en-US" sz="1600" dirty="0">
                <a:solidFill>
                  <a:srgbClr val="728D98"/>
                </a:solidFill>
                <a:latin typeface="微软雅黑" panose="020B0503020204020204" pitchFamily="34" charset="-122"/>
                <a:ea typeface="微软雅黑" panose="020B0503020204020204" pitchFamily="34" charset="-122"/>
              </a:rPr>
              <a:t>的九种图</a:t>
            </a:r>
            <a:r>
              <a:rPr lang="en-US" altLang="zh-CN" sz="1600" dirty="0">
                <a:solidFill>
                  <a:srgbClr val="728D98"/>
                </a:solidFill>
                <a:latin typeface="微软雅黑" panose="020B0503020204020204" pitchFamily="34" charset="-122"/>
                <a:ea typeface="微软雅黑" panose="020B0503020204020204" pitchFamily="34" charset="-122"/>
              </a:rPr>
              <a:t>+</a:t>
            </a:r>
            <a:r>
              <a:rPr lang="zh-CN" altLang="en-US" sz="1600" dirty="0">
                <a:solidFill>
                  <a:srgbClr val="728D98"/>
                </a:solidFill>
                <a:latin typeface="微软雅黑" panose="020B0503020204020204" pitchFamily="34" charset="-122"/>
                <a:ea typeface="微软雅黑" panose="020B0503020204020204" pitchFamily="34" charset="-122"/>
              </a:rPr>
              <a:t>包</a:t>
            </a:r>
            <a:r>
              <a:rPr lang="zh-CN" altLang="en-US" sz="1600" dirty="0" smtClean="0">
                <a:solidFill>
                  <a:srgbClr val="728D98"/>
                </a:solidFill>
                <a:latin typeface="微软雅黑" panose="020B0503020204020204" pitchFamily="34" charset="-122"/>
                <a:ea typeface="微软雅黑" panose="020B0503020204020204" pitchFamily="34" charset="-122"/>
              </a:rPr>
              <a:t>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http://www.360doc.com/content/13/1103/23/9615799_326430837.shtml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F25C75E9-8B1B-48A8-BA82-2EAB9A3618C6}"/>
              </a:ext>
            </a:extLst>
          </p:cNvPr>
          <p:cNvSpPr/>
          <p:nvPr/>
        </p:nvSpPr>
        <p:spPr>
          <a:xfrm>
            <a:off x="661809" y="4006450"/>
            <a:ext cx="2970257" cy="1323439"/>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百度百科</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用例图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https://baike.baidu.com/item/%E7%94%A8%E4%BE%8B%E5%9B%BE/9531932?fr=aladdin</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 xmlns:a16="http://schemas.microsoft.com/office/drawing/2014/main" id="{693B95F2-BCD5-49D7-924F-D9C4D4F6D3CC}"/>
              </a:ext>
            </a:extLst>
          </p:cNvPr>
          <p:cNvSpPr/>
          <p:nvPr/>
        </p:nvSpPr>
        <p:spPr>
          <a:xfrm>
            <a:off x="8720725" y="3937875"/>
            <a:ext cx="2970257" cy="584775"/>
          </a:xfrm>
          <a:prstGeom prst="rect">
            <a:avLst/>
          </a:prstGeom>
        </p:spPr>
        <p:txBody>
          <a:bodyPr wrap="square">
            <a:spAutoFit/>
          </a:bodyPr>
          <a:lstStyle/>
          <a:p>
            <a:r>
              <a:rPr lang="en-US" altLang="zh-CN" sz="1600" dirty="0" smtClean="0">
                <a:solidFill>
                  <a:srgbClr val="728D98"/>
                </a:solidFill>
                <a:latin typeface="微软雅黑" panose="020B0503020204020204" pitchFamily="34" charset="-122"/>
                <a:ea typeface="微软雅黑" panose="020B0503020204020204" pitchFamily="34" charset="-122"/>
              </a:rPr>
              <a:t>《UML2 </a:t>
            </a:r>
            <a:r>
              <a:rPr lang="zh-CN" altLang="en-US" sz="1600" dirty="0" smtClean="0">
                <a:solidFill>
                  <a:srgbClr val="728D98"/>
                </a:solidFill>
                <a:latin typeface="微软雅黑" panose="020B0503020204020204" pitchFamily="34" charset="-122"/>
                <a:ea typeface="微软雅黑" panose="020B0503020204020204" pitchFamily="34" charset="-122"/>
              </a:rPr>
              <a:t>基础、建模与设计教程</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清华大学出版社</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 xmlns:a16="http://schemas.microsoft.com/office/drawing/2014/main"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215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8"/>
                                        </p:tgtEl>
                                        <p:attrNameLst>
                                          <p:attrName>ppt_y</p:attrName>
                                        </p:attrNameLst>
                                      </p:cBhvr>
                                      <p:tavLst>
                                        <p:tav tm="0">
                                          <p:val>
                                            <p:strVal val="#ppt_y"/>
                                          </p:val>
                                        </p:tav>
                                        <p:tav tm="100000">
                                          <p:val>
                                            <p:strVal val="#ppt_y"/>
                                          </p:val>
                                        </p:tav>
                                      </p:tavLst>
                                    </p:anim>
                                    <p:anim calcmode="lin" valueType="num">
                                      <p:cBhvr>
                                        <p:cTn id="3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 xmlns:a16="http://schemas.microsoft.com/office/drawing/2014/main"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 xmlns:a16="http://schemas.microsoft.com/office/drawing/2014/main"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smtClean="0">
                    <a:solidFill>
                      <a:schemeClr val="bg1"/>
                    </a:solidFill>
                    <a:latin typeface="微软雅黑" panose="020B0503020204020204" pitchFamily="34" charset="-122"/>
                    <a:ea typeface="微软雅黑" panose="020B0503020204020204" pitchFamily="34" charset="-122"/>
                  </a:rPr>
                  <a:t>5</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 xmlns:a16="http://schemas.microsoft.com/office/drawing/2014/main"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 xmlns:a16="http://schemas.microsoft.com/office/drawing/2014/main"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smtClean="0">
                    <a:solidFill>
                      <a:srgbClr val="728D98"/>
                    </a:solidFill>
                    <a:latin typeface="微软雅黑" panose="020B0503020204020204" pitchFamily="34" charset="-122"/>
                    <a:ea typeface="微软雅黑" panose="020B0503020204020204" pitchFamily="34" charset="-122"/>
                  </a:rPr>
                  <a:t>6</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sp>
          <p:nvSpPr>
            <p:cNvPr id="4" name="任意多边形 8">
              <a:extLst>
                <a:ext uri="{FF2B5EF4-FFF2-40B4-BE49-F238E27FC236}">
                  <a16:creationId xmlns="" xmlns:a16="http://schemas.microsoft.com/office/drawing/2014/main"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5" name="任意多边形 9">
              <a:extLst>
                <a:ext uri="{FF2B5EF4-FFF2-40B4-BE49-F238E27FC236}">
                  <a16:creationId xmlns="" xmlns:a16="http://schemas.microsoft.com/office/drawing/2014/main"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 xmlns:a16="http://schemas.microsoft.com/office/drawing/2014/main" id="{169850DF-55A1-4357-934D-2E4CF4D2D41D}"/>
              </a:ext>
            </a:extLst>
          </p:cNvPr>
          <p:cNvSpPr/>
          <p:nvPr/>
        </p:nvSpPr>
        <p:spPr>
          <a:xfrm>
            <a:off x="518934" y="1285991"/>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各种视图简介</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://www.cnblogs.com/xinaixia/p/4424443.html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DFE36FBF-DBB3-44EC-95A1-BB62D3078E13}"/>
              </a:ext>
            </a:extLst>
          </p:cNvPr>
          <p:cNvSpPr/>
          <p:nvPr/>
        </p:nvSpPr>
        <p:spPr>
          <a:xfrm>
            <a:off x="8577850" y="1217416"/>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类图与类的关系详解</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://www.uml.org.cn/oobject/201104212.asp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 xmlns:a16="http://schemas.microsoft.com/office/drawing/2014/main"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208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8"/>
                                        </p:tgtEl>
                                        <p:attrNameLst>
                                          <p:attrName>ppt_y</p:attrName>
                                        </p:attrNameLst>
                                      </p:cBhvr>
                                      <p:tavLst>
                                        <p:tav tm="0">
                                          <p:val>
                                            <p:strVal val="#ppt_y"/>
                                          </p:val>
                                        </p:tav>
                                        <p:tav tm="100000">
                                          <p:val>
                                            <p:strVal val="#ppt_y"/>
                                          </p:val>
                                        </p:tav>
                                      </p:tavLst>
                                    </p:anim>
                                    <p:anim calcmode="lin" valueType="num">
                                      <p:cBhvr>
                                        <p:cTn id="2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 xmlns:a16="http://schemas.microsoft.com/office/drawing/2014/main" id="{169850DF-55A1-4357-934D-2E4CF4D2D41D}"/>
              </a:ext>
            </a:extLst>
          </p:cNvPr>
          <p:cNvSpPr/>
          <p:nvPr/>
        </p:nvSpPr>
        <p:spPr>
          <a:xfrm>
            <a:off x="2830269" y="1474250"/>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孟玉盛：</a:t>
            </a:r>
            <a:r>
              <a:rPr lang="en-US" altLang="zh-CN" sz="1600" dirty="0" smtClean="0">
                <a:solidFill>
                  <a:srgbClr val="728D98"/>
                </a:solidFill>
                <a:latin typeface="微软雅黑" panose="020B0503020204020204" pitchFamily="34" charset="-122"/>
                <a:ea typeface="微软雅黑" panose="020B0503020204020204" pitchFamily="34" charset="-122"/>
              </a:rPr>
              <a:t>8.6</a:t>
            </a: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类图部分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DFE36FBF-DBB3-44EC-95A1-BB62D3078E13}"/>
              </a:ext>
            </a:extLst>
          </p:cNvPr>
          <p:cNvSpPr/>
          <p:nvPr/>
        </p:nvSpPr>
        <p:spPr>
          <a:xfrm>
            <a:off x="2830268" y="2407802"/>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潘国强：</a:t>
            </a:r>
            <a:r>
              <a:rPr lang="en-US" altLang="zh-CN" sz="1600" dirty="0" smtClean="0">
                <a:solidFill>
                  <a:srgbClr val="728D98"/>
                </a:solidFill>
                <a:latin typeface="微软雅黑" panose="020B0503020204020204" pitchFamily="34" charset="-122"/>
                <a:ea typeface="微软雅黑" panose="020B0503020204020204" pitchFamily="34" charset="-122"/>
              </a:rPr>
              <a:t>8.7</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状态图部分及部署图部分内容</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 xmlns:a16="http://schemas.microsoft.com/office/drawing/2014/main" id="{F25C75E9-8B1B-48A8-BA82-2EAB9A3618C6}"/>
              </a:ext>
            </a:extLst>
          </p:cNvPr>
          <p:cNvSpPr/>
          <p:nvPr/>
        </p:nvSpPr>
        <p:spPr>
          <a:xfrm>
            <a:off x="2830267" y="3300896"/>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钱智凯：</a:t>
            </a:r>
            <a:r>
              <a:rPr lang="en-US" altLang="zh-CN" sz="1600" dirty="0" smtClean="0">
                <a:solidFill>
                  <a:srgbClr val="728D98"/>
                </a:solidFill>
                <a:latin typeface="微软雅黑" panose="020B0503020204020204" pitchFamily="34" charset="-122"/>
                <a:ea typeface="微软雅黑" panose="020B0503020204020204" pitchFamily="34" charset="-122"/>
              </a:rPr>
              <a:t>8.5</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顺序图部分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 xmlns:a16="http://schemas.microsoft.com/office/drawing/2014/main" id="{693B95F2-BCD5-49D7-924F-D9C4D4F6D3CC}"/>
              </a:ext>
            </a:extLst>
          </p:cNvPr>
          <p:cNvSpPr/>
          <p:nvPr/>
        </p:nvSpPr>
        <p:spPr>
          <a:xfrm>
            <a:off x="2830269" y="4080523"/>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瞿达晨：</a:t>
            </a:r>
            <a:r>
              <a:rPr lang="en-US" altLang="zh-CN" sz="1600" dirty="0" smtClean="0">
                <a:solidFill>
                  <a:srgbClr val="728D98"/>
                </a:solidFill>
                <a:latin typeface="微软雅黑" panose="020B0503020204020204" pitchFamily="34" charset="-122"/>
                <a:ea typeface="微软雅黑" panose="020B0503020204020204" pitchFamily="34" charset="-122"/>
              </a:rPr>
              <a:t>8.8</a:t>
            </a: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草稿，用</a:t>
            </a:r>
            <a:r>
              <a:rPr lang="zh-CN" altLang="en-US" sz="1600" dirty="0" smtClean="0">
                <a:solidFill>
                  <a:srgbClr val="728D98"/>
                </a:solidFill>
                <a:latin typeface="微软雅黑" panose="020B0503020204020204" pitchFamily="34" charset="-122"/>
                <a:ea typeface="微软雅黑" panose="020B0503020204020204" pitchFamily="34" charset="-122"/>
              </a:rPr>
              <a:t>例图</a:t>
            </a:r>
            <a:r>
              <a:rPr lang="zh-CN" altLang="en-US" sz="1600" dirty="0" smtClean="0">
                <a:solidFill>
                  <a:srgbClr val="728D98"/>
                </a:solidFill>
                <a:latin typeface="微软雅黑" panose="020B0503020204020204" pitchFamily="34" charset="-122"/>
                <a:ea typeface="微软雅黑" panose="020B0503020204020204" pitchFamily="34" charset="-122"/>
              </a:rPr>
              <a:t>部分，修改整合</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 xmlns:a16="http://schemas.microsoft.com/office/drawing/2014/main"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小组分工</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 xmlns:a16="http://schemas.microsoft.com/office/drawing/2014/main" id="{693B95F2-BCD5-49D7-924F-D9C4D4F6D3CC}"/>
              </a:ext>
            </a:extLst>
          </p:cNvPr>
          <p:cNvSpPr/>
          <p:nvPr/>
        </p:nvSpPr>
        <p:spPr>
          <a:xfrm>
            <a:off x="2830269" y="4928741"/>
            <a:ext cx="5574143" cy="830997"/>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黄枭帅：</a:t>
            </a:r>
            <a:r>
              <a:rPr lang="en-US" altLang="zh-CN" sz="1600" dirty="0" smtClean="0">
                <a:solidFill>
                  <a:srgbClr val="728D98"/>
                </a:solidFill>
                <a:latin typeface="微软雅黑" panose="020B0503020204020204" pitchFamily="34" charset="-122"/>
                <a:ea typeface="微软雅黑" panose="020B0503020204020204" pitchFamily="34" charset="-122"/>
              </a:rPr>
              <a:t>8.2</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通信图及部署图部分内容（有大量其他任务分配，</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工作参与较少）</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0279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 calcmode="lin" valueType="num">
                                      <p:cBhvr>
                                        <p:cTn id="30"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1"/>
            <a:ext cx="12192000" cy="5604095"/>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4321624" y="0"/>
            <a:ext cx="3162300" cy="56040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325" y="2676864"/>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302887" y="2522309"/>
            <a:ext cx="1765662" cy="906691"/>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4321624" y="753716"/>
            <a:ext cx="3144599" cy="1938992"/>
          </a:xfrm>
          <a:prstGeom prst="rect">
            <a:avLst/>
          </a:prstGeom>
          <a:noFill/>
        </p:spPr>
        <p:txBody>
          <a:bodyPr wrap="square" rtlCol="0">
            <a:spAutoFit/>
          </a:bodyPr>
          <a:lstStyle/>
          <a:p>
            <a:pPr algn="ctr"/>
            <a:r>
              <a:rPr lang="en-US" altLang="zh-CN" sz="6000" b="1" dirty="0">
                <a:solidFill>
                  <a:srgbClr val="92C3CC"/>
                </a:solidFill>
                <a:latin typeface="微软雅黑" panose="020B0503020204020204" pitchFamily="34" charset="-122"/>
                <a:ea typeface="微软雅黑" panose="020B0503020204020204" pitchFamily="34" charset="-122"/>
              </a:rPr>
              <a:t>THANK</a:t>
            </a:r>
          </a:p>
          <a:p>
            <a:pPr algn="ctr"/>
            <a:r>
              <a:rPr lang="en-US" altLang="zh-CN" sz="6000" b="1" dirty="0">
                <a:solidFill>
                  <a:srgbClr val="92C3CC"/>
                </a:solidFill>
                <a:latin typeface="微软雅黑" panose="020B0503020204020204" pitchFamily="34" charset="-122"/>
                <a:ea typeface="微软雅黑" panose="020B0503020204020204" pitchFamily="34" charset="-122"/>
              </a:rPr>
              <a:t>YOU</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897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0"/>
                                        </p:tgtEl>
                                        <p:attrNameLst>
                                          <p:attrName>ppt_y</p:attrName>
                                        </p:attrNameLst>
                                      </p:cBhvr>
                                      <p:tavLst>
                                        <p:tav tm="0">
                                          <p:val>
                                            <p:strVal val="#ppt_y"/>
                                          </p:val>
                                        </p:tav>
                                        <p:tav tm="100000">
                                          <p:val>
                                            <p:strVal val="#ppt_y"/>
                                          </p:val>
                                        </p:tav>
                                      </p:tavLst>
                                    </p:anim>
                                    <p:anim calcmode="lin" valueType="num">
                                      <p:cBhvr>
                                        <p:cTn id="2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D4DE68DE-2687-4664-A80D-49CF52DC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635" y="1269015"/>
            <a:ext cx="5537200" cy="4152900"/>
          </a:xfrm>
          <a:custGeom>
            <a:avLst/>
            <a:gdLst>
              <a:gd name="connsiteX0" fmla="*/ 1891393 w 6229350"/>
              <a:gd name="connsiteY0" fmla="*/ 0 h 4152900"/>
              <a:gd name="connsiteX1" fmla="*/ 6229350 w 6229350"/>
              <a:gd name="connsiteY1" fmla="*/ 0 h 4152900"/>
              <a:gd name="connsiteX2" fmla="*/ 6229350 w 6229350"/>
              <a:gd name="connsiteY2" fmla="*/ 1892636 h 4152900"/>
              <a:gd name="connsiteX3" fmla="*/ 4243453 w 6229350"/>
              <a:gd name="connsiteY3" fmla="*/ 4152900 h 4152900"/>
              <a:gd name="connsiteX4" fmla="*/ 0 w 6229350"/>
              <a:gd name="connsiteY4" fmla="*/ 4152900 h 4152900"/>
              <a:gd name="connsiteX5" fmla="*/ 0 w 6229350"/>
              <a:gd name="connsiteY5" fmla="*/ 2152704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9350" h="4152900">
                <a:moveTo>
                  <a:pt x="1891393" y="0"/>
                </a:moveTo>
                <a:lnTo>
                  <a:pt x="6229350" y="0"/>
                </a:lnTo>
                <a:lnTo>
                  <a:pt x="6229350" y="1892636"/>
                </a:lnTo>
                <a:lnTo>
                  <a:pt x="4243453" y="4152900"/>
                </a:lnTo>
                <a:lnTo>
                  <a:pt x="0" y="4152900"/>
                </a:lnTo>
                <a:lnTo>
                  <a:pt x="0" y="2152704"/>
                </a:lnTo>
                <a:close/>
              </a:path>
            </a:pathLst>
          </a:custGeom>
          <a:blipFill>
            <a:blip r:embed="rId4"/>
            <a:stretch>
              <a:fillRect l="-50000" r="-50000"/>
            </a:stretch>
          </a:blipFill>
          <a:effectLst/>
        </p:spPr>
      </p:pic>
      <p:sp>
        <p:nvSpPr>
          <p:cNvPr id="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 xmlns:a16="http://schemas.microsoft.com/office/drawing/2014/main" id="{2EEF6FD9-04DA-4D16-9804-35501062DF4A}"/>
              </a:ext>
            </a:extLst>
          </p:cNvPr>
          <p:cNvSpPr txBox="1">
            <a:spLocks noChangeArrowheads="1"/>
          </p:cNvSpPr>
          <p:nvPr/>
        </p:nvSpPr>
        <p:spPr bwMode="auto">
          <a:xfrm>
            <a:off x="473797" y="2760689"/>
            <a:ext cx="276383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       用例指的是对一组动作的描述，系统通过执行这些动作将对用例的参与者产生可以看到的结果，用来描述参与者可以感受到的系统服务或功能</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 xmlns:a16="http://schemas.microsoft.com/office/drawing/2014/main" id="{7A43F8F2-C6C5-40D9-BB21-78B3A0C61EA5}"/>
              </a:ext>
            </a:extLst>
          </p:cNvPr>
          <p:cNvSpPr txBox="1"/>
          <p:nvPr/>
        </p:nvSpPr>
        <p:spPr>
          <a:xfrm>
            <a:off x="9281817" y="399749"/>
            <a:ext cx="172817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932388" y="4273538"/>
            <a:ext cx="1639773" cy="1416008"/>
            <a:chOff x="8932388" y="4273538"/>
            <a:chExt cx="1639773" cy="1416008"/>
          </a:xfrm>
        </p:grpSpPr>
        <p:pic>
          <p:nvPicPr>
            <p:cNvPr id="3074" name="Picture 2" descr="http://img.blog.csdn.net/20160611162036319?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388" y="4669854"/>
              <a:ext cx="1639773" cy="1019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 xmlns:a16="http://schemas.microsoft.com/office/drawing/2014/main" id="{2EEF6FD9-04DA-4D16-9804-35501062DF4A}"/>
                </a:ext>
              </a:extLst>
            </p:cNvPr>
            <p:cNvSpPr txBox="1">
              <a:spLocks noChangeArrowheads="1"/>
            </p:cNvSpPr>
            <p:nvPr/>
          </p:nvSpPr>
          <p:spPr bwMode="auto">
            <a:xfrm>
              <a:off x="8932388" y="4273538"/>
              <a:ext cx="16397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用例的表示</a:t>
              </a:r>
              <a:r>
                <a:rPr lang="zh-CN" altLang="en-US" sz="1400" dirty="0">
                  <a:solidFill>
                    <a:srgbClr val="869BA0"/>
                  </a:solidFill>
                  <a:latin typeface="微软雅黑" panose="020B0503020204020204" pitchFamily="34" charset="-122"/>
                  <a:ea typeface="微软雅黑" panose="020B0503020204020204" pitchFamily="34" charset="-122"/>
                </a:rPr>
                <a:t>方法</a:t>
              </a:r>
            </a:p>
          </p:txBody>
        </p:sp>
      </p:grpSp>
    </p:spTree>
    <p:extLst>
      <p:ext uri="{BB962C8B-B14F-4D97-AF65-F5344CB8AC3E}">
        <p14:creationId xmlns:p14="http://schemas.microsoft.com/office/powerpoint/2010/main" val="4238691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105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15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 xmlns:a16="http://schemas.microsoft.com/office/drawing/2014/main"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 xmlns:a16="http://schemas.microsoft.com/office/drawing/2014/main"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 xmlns:a16="http://schemas.microsoft.com/office/drawing/2014/main"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 xmlns:a16="http://schemas.microsoft.com/office/drawing/2014/main"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 xmlns:a16="http://schemas.microsoft.com/office/drawing/2014/main"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 xmlns:a16="http://schemas.microsoft.com/office/drawing/2014/main"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 xmlns:a16="http://schemas.microsoft.com/office/drawing/2014/main"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 xmlns:a16="http://schemas.microsoft.com/office/drawing/2014/main" id="{0FC01209-35BE-4014-B7FD-A919019BFAAB}"/>
              </a:ext>
            </a:extLst>
          </p:cNvPr>
          <p:cNvGrpSpPr/>
          <p:nvPr/>
        </p:nvGrpSpPr>
        <p:grpSpPr>
          <a:xfrm>
            <a:off x="2873561" y="2736003"/>
            <a:ext cx="1400596" cy="1433286"/>
            <a:chOff x="6169744" y="816864"/>
            <a:chExt cx="4613163" cy="4720834"/>
          </a:xfrm>
        </p:grpSpPr>
        <p:sp>
          <p:nvSpPr>
            <p:cNvPr id="43" name="椭圆 42">
              <a:extLst>
                <a:ext uri="{FF2B5EF4-FFF2-40B4-BE49-F238E27FC236}">
                  <a16:creationId xmlns="" xmlns:a16="http://schemas.microsoft.com/office/drawing/2014/main"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 xmlns:a16="http://schemas.microsoft.com/office/drawing/2014/main"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 xmlns:a16="http://schemas.microsoft.com/office/drawing/2014/main"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 xmlns:a16="http://schemas.microsoft.com/office/drawing/2014/main"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 xmlns:a16="http://schemas.microsoft.com/office/drawing/2014/main"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 xmlns:a16="http://schemas.microsoft.com/office/drawing/2014/main"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 xmlns:a16="http://schemas.microsoft.com/office/drawing/2014/main"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a16="http://schemas.microsoft.com/office/drawing/2014/main"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 xmlns:a16="http://schemas.microsoft.com/office/drawing/2014/main"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 xmlns:a16="http://schemas.microsoft.com/office/drawing/2014/main"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 xmlns:a16="http://schemas.microsoft.com/office/drawing/2014/main"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 xmlns:a16="http://schemas.microsoft.com/office/drawing/2014/main"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 xmlns:a16="http://schemas.microsoft.com/office/drawing/2014/main"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 xmlns:a16="http://schemas.microsoft.com/office/drawing/2014/main"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 xmlns:a16="http://schemas.microsoft.com/office/drawing/2014/main"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 xmlns:a16="http://schemas.microsoft.com/office/drawing/2014/main"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 xmlns:a16="http://schemas.microsoft.com/office/drawing/2014/main"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 xmlns:a16="http://schemas.microsoft.com/office/drawing/2014/main"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 xmlns:a16="http://schemas.microsoft.com/office/drawing/2014/main"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 xmlns:a16="http://schemas.microsoft.com/office/drawing/2014/main"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 xmlns:a16="http://schemas.microsoft.com/office/drawing/2014/main" id="{B8C60A73-6FAF-4257-8EB3-3A95D3D00D9F}"/>
              </a:ext>
            </a:extLst>
          </p:cNvPr>
          <p:cNvGrpSpPr/>
          <p:nvPr/>
        </p:nvGrpSpPr>
        <p:grpSpPr>
          <a:xfrm>
            <a:off x="5627359" y="2194754"/>
            <a:ext cx="1400596" cy="1433286"/>
            <a:chOff x="6169744" y="816864"/>
            <a:chExt cx="4613163" cy="4720834"/>
          </a:xfrm>
        </p:grpSpPr>
        <p:sp>
          <p:nvSpPr>
            <p:cNvPr id="77" name="椭圆 76">
              <a:extLst>
                <a:ext uri="{FF2B5EF4-FFF2-40B4-BE49-F238E27FC236}">
                  <a16:creationId xmlns="" xmlns:a16="http://schemas.microsoft.com/office/drawing/2014/main"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 xmlns:a16="http://schemas.microsoft.com/office/drawing/2014/main"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 xmlns:a16="http://schemas.microsoft.com/office/drawing/2014/main"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 xmlns:a16="http://schemas.microsoft.com/office/drawing/2014/main"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 xmlns:a16="http://schemas.microsoft.com/office/drawing/2014/main"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 xmlns:a16="http://schemas.microsoft.com/office/drawing/2014/main"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 xmlns:a16="http://schemas.microsoft.com/office/drawing/2014/main"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 xmlns:a16="http://schemas.microsoft.com/office/drawing/2014/main"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 xmlns:a16="http://schemas.microsoft.com/office/drawing/2014/main"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 xmlns:a16="http://schemas.microsoft.com/office/drawing/2014/main"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 xmlns:a16="http://schemas.microsoft.com/office/drawing/2014/main"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 xmlns:a16="http://schemas.microsoft.com/office/drawing/2014/main"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 xmlns:a16="http://schemas.microsoft.com/office/drawing/2014/main"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 xmlns:a16="http://schemas.microsoft.com/office/drawing/2014/main"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 xmlns:a16="http://schemas.microsoft.com/office/drawing/2014/main"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 xmlns:a16="http://schemas.microsoft.com/office/drawing/2014/main"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 xmlns:a16="http://schemas.microsoft.com/office/drawing/2014/main"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 xmlns:a16="http://schemas.microsoft.com/office/drawing/2014/main"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 xmlns:a16="http://schemas.microsoft.com/office/drawing/2014/main"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 xmlns:a16="http://schemas.microsoft.com/office/drawing/2014/main"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 xmlns:a16="http://schemas.microsoft.com/office/drawing/2014/main"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 xmlns:a16="http://schemas.microsoft.com/office/drawing/2014/main"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 xmlns:a16="http://schemas.microsoft.com/office/drawing/2014/main"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 xmlns:a16="http://schemas.microsoft.com/office/drawing/2014/main"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 xmlns:a16="http://schemas.microsoft.com/office/drawing/2014/main"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 xmlns:a16="http://schemas.microsoft.com/office/drawing/2014/main"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 xmlns:a16="http://schemas.microsoft.com/office/drawing/2014/main"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 xmlns:a16="http://schemas.microsoft.com/office/drawing/2014/main"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 xmlns:a16="http://schemas.microsoft.com/office/drawing/2014/main"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 xmlns:a16="http://schemas.microsoft.com/office/drawing/2014/main"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 xmlns:a16="http://schemas.microsoft.com/office/drawing/2014/main"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 xmlns:a16="http://schemas.microsoft.com/office/drawing/2014/main"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 xmlns:a16="http://schemas.microsoft.com/office/drawing/2014/main"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 xmlns:a16="http://schemas.microsoft.com/office/drawing/2014/main" id="{E293A445-FE9B-4B68-B372-01DB01F8ECA4}"/>
              </a:ext>
            </a:extLst>
          </p:cNvPr>
          <p:cNvGrpSpPr/>
          <p:nvPr/>
        </p:nvGrpSpPr>
        <p:grpSpPr>
          <a:xfrm>
            <a:off x="8100529" y="2843156"/>
            <a:ext cx="1400596" cy="1433286"/>
            <a:chOff x="6169744" y="816864"/>
            <a:chExt cx="4613163" cy="4720834"/>
          </a:xfrm>
        </p:grpSpPr>
        <p:sp>
          <p:nvSpPr>
            <p:cNvPr id="111" name="椭圆 110">
              <a:extLst>
                <a:ext uri="{FF2B5EF4-FFF2-40B4-BE49-F238E27FC236}">
                  <a16:creationId xmlns="" xmlns:a16="http://schemas.microsoft.com/office/drawing/2014/main"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 xmlns:a16="http://schemas.microsoft.com/office/drawing/2014/main"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 xmlns:a16="http://schemas.microsoft.com/office/drawing/2014/main"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 xmlns:a16="http://schemas.microsoft.com/office/drawing/2014/main"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 xmlns:a16="http://schemas.microsoft.com/office/drawing/2014/main"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 xmlns:a16="http://schemas.microsoft.com/office/drawing/2014/main"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 xmlns:a16="http://schemas.microsoft.com/office/drawing/2014/main"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 xmlns:a16="http://schemas.microsoft.com/office/drawing/2014/main"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 xmlns:a16="http://schemas.microsoft.com/office/drawing/2014/main"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 xmlns:a16="http://schemas.microsoft.com/office/drawing/2014/main"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 xmlns:a16="http://schemas.microsoft.com/office/drawing/2014/main"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 xmlns:a16="http://schemas.microsoft.com/office/drawing/2014/main"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 xmlns:a16="http://schemas.microsoft.com/office/drawing/2014/main"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 xmlns:a16="http://schemas.microsoft.com/office/drawing/2014/main"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 xmlns:a16="http://schemas.microsoft.com/office/drawing/2014/main"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 xmlns:a16="http://schemas.microsoft.com/office/drawing/2014/main"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 xmlns:a16="http://schemas.microsoft.com/office/drawing/2014/main"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 xmlns:a16="http://schemas.microsoft.com/office/drawing/2014/main"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 xmlns:a16="http://schemas.microsoft.com/office/drawing/2014/main"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 xmlns:a16="http://schemas.microsoft.com/office/drawing/2014/main"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 xmlns:a16="http://schemas.microsoft.com/office/drawing/2014/main"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 xmlns:a16="http://schemas.microsoft.com/office/drawing/2014/main"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 xmlns:a16="http://schemas.microsoft.com/office/drawing/2014/main"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 xmlns:a16="http://schemas.microsoft.com/office/drawing/2014/main"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 xmlns:a16="http://schemas.microsoft.com/office/drawing/2014/main"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 xmlns:a16="http://schemas.microsoft.com/office/drawing/2014/main"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 xmlns:a16="http://schemas.microsoft.com/office/drawing/2014/main"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 xmlns:a16="http://schemas.microsoft.com/office/drawing/2014/main"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 xmlns:a16="http://schemas.microsoft.com/office/drawing/2014/main"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 xmlns:a16="http://schemas.microsoft.com/office/drawing/2014/main"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 xmlns:a16="http://schemas.microsoft.com/office/drawing/2014/main"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 xmlns:a16="http://schemas.microsoft.com/office/drawing/2014/main"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4" name="组合 143">
            <a:extLst>
              <a:ext uri="{FF2B5EF4-FFF2-40B4-BE49-F238E27FC236}">
                <a16:creationId xmlns="" xmlns:a16="http://schemas.microsoft.com/office/drawing/2014/main" id="{38E81356-31C0-4312-822C-585E30D6FEDC}"/>
              </a:ext>
            </a:extLst>
          </p:cNvPr>
          <p:cNvGrpSpPr/>
          <p:nvPr/>
        </p:nvGrpSpPr>
        <p:grpSpPr>
          <a:xfrm>
            <a:off x="9980549" y="4492869"/>
            <a:ext cx="1400596" cy="1433286"/>
            <a:chOff x="6169744" y="816864"/>
            <a:chExt cx="4613163" cy="4720834"/>
          </a:xfrm>
        </p:grpSpPr>
        <p:sp>
          <p:nvSpPr>
            <p:cNvPr id="145" name="椭圆 144">
              <a:extLst>
                <a:ext uri="{FF2B5EF4-FFF2-40B4-BE49-F238E27FC236}">
                  <a16:creationId xmlns="" xmlns:a16="http://schemas.microsoft.com/office/drawing/2014/main" id="{EC821585-D9B4-4289-97E5-F9494D36D364}"/>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6" name="组合 145">
              <a:extLst>
                <a:ext uri="{FF2B5EF4-FFF2-40B4-BE49-F238E27FC236}">
                  <a16:creationId xmlns="" xmlns:a16="http://schemas.microsoft.com/office/drawing/2014/main" id="{7400D4F7-B788-479B-A35E-52DA3F4C742A}"/>
                </a:ext>
              </a:extLst>
            </p:cNvPr>
            <p:cNvGrpSpPr/>
            <p:nvPr/>
          </p:nvGrpSpPr>
          <p:grpSpPr>
            <a:xfrm>
              <a:off x="6169744" y="816864"/>
              <a:ext cx="4613163" cy="4720834"/>
              <a:chOff x="973014" y="1371599"/>
              <a:chExt cx="4520378" cy="4625883"/>
            </a:xfrm>
          </p:grpSpPr>
          <p:grpSp>
            <p:nvGrpSpPr>
              <p:cNvPr id="147" name="组合 146">
                <a:extLst>
                  <a:ext uri="{FF2B5EF4-FFF2-40B4-BE49-F238E27FC236}">
                    <a16:creationId xmlns="" xmlns:a16="http://schemas.microsoft.com/office/drawing/2014/main" id="{5C0BC187-4103-466D-B79D-94D89A6BA173}"/>
                  </a:ext>
                </a:extLst>
              </p:cNvPr>
              <p:cNvGrpSpPr/>
              <p:nvPr/>
            </p:nvGrpSpPr>
            <p:grpSpPr>
              <a:xfrm>
                <a:off x="973014" y="1371599"/>
                <a:ext cx="4520378" cy="4625883"/>
                <a:chOff x="973014" y="1371599"/>
                <a:chExt cx="4520378" cy="4625883"/>
              </a:xfrm>
            </p:grpSpPr>
            <p:cxnSp>
              <p:nvCxnSpPr>
                <p:cNvPr id="164" name="直接连接符 163">
                  <a:extLst>
                    <a:ext uri="{FF2B5EF4-FFF2-40B4-BE49-F238E27FC236}">
                      <a16:creationId xmlns="" xmlns:a16="http://schemas.microsoft.com/office/drawing/2014/main" id="{6F002F0C-9A47-42BF-A959-72ED0C7EE641}"/>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 xmlns:a16="http://schemas.microsoft.com/office/drawing/2014/main" id="{A9B4D327-DD5D-44E1-99AA-CB7A70FE9E17}"/>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 xmlns:a16="http://schemas.microsoft.com/office/drawing/2014/main" id="{91386385-F38A-4136-9469-6D41C225C9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 xmlns:a16="http://schemas.microsoft.com/office/drawing/2014/main" id="{919EC43A-65CE-41C5-A927-F9C03C5F9225}"/>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 xmlns:a16="http://schemas.microsoft.com/office/drawing/2014/main" id="{FD200F41-D07C-444E-928D-9898FBEC7F09}"/>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 xmlns:a16="http://schemas.microsoft.com/office/drawing/2014/main" id="{1257F96B-F19C-4D10-BAF0-411A4B0065FE}"/>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 xmlns:a16="http://schemas.microsoft.com/office/drawing/2014/main" id="{5DC4A99C-A667-471E-90CA-7A5C0625CDB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 xmlns:a16="http://schemas.microsoft.com/office/drawing/2014/main" id="{19DFBCFD-32FE-4D84-840A-E5E9C24DF341}"/>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 xmlns:a16="http://schemas.microsoft.com/office/drawing/2014/main" id="{881ECD7B-4E9F-40AE-8016-366C24FB8DD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 xmlns:a16="http://schemas.microsoft.com/office/drawing/2014/main" id="{F6425B15-8A47-4D5E-A575-78616A24510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 xmlns:a16="http://schemas.microsoft.com/office/drawing/2014/main" id="{F707BC94-D712-449D-AA96-9ED755ECB7D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 xmlns:a16="http://schemas.microsoft.com/office/drawing/2014/main" id="{14CB692E-75E0-421D-8A87-A9CFB4E8633C}"/>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 xmlns:a16="http://schemas.microsoft.com/office/drawing/2014/main" id="{2E5C9AF8-3FC9-4498-9CF4-FFEA03B58C9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 xmlns:a16="http://schemas.microsoft.com/office/drawing/2014/main" id="{993784BC-32B5-4ED6-A1B0-3C33F911BA44}"/>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8" name="直接连接符 147">
                <a:extLst>
                  <a:ext uri="{FF2B5EF4-FFF2-40B4-BE49-F238E27FC236}">
                    <a16:creationId xmlns="" xmlns:a16="http://schemas.microsoft.com/office/drawing/2014/main" id="{FC5B04DF-9BCD-4F1B-925B-FF9142E5B50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 xmlns:a16="http://schemas.microsoft.com/office/drawing/2014/main" id="{18FE68D1-70D7-44ED-B048-DCE38A5C07C3}"/>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 xmlns:a16="http://schemas.microsoft.com/office/drawing/2014/main" id="{1B6D36A7-B1B0-45FE-B066-FC377209FB8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 xmlns:a16="http://schemas.microsoft.com/office/drawing/2014/main" id="{4AD67A7F-33CB-4297-9EF1-11D5C1F3A5F3}"/>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 xmlns:a16="http://schemas.microsoft.com/office/drawing/2014/main" id="{900D35B1-EF42-4C04-A12F-A9AA1E7E9BD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 xmlns:a16="http://schemas.microsoft.com/office/drawing/2014/main" id="{CFBB600C-2DD9-4881-859A-29F231F2F406}"/>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 xmlns:a16="http://schemas.microsoft.com/office/drawing/2014/main" id="{6EAAF2F3-5DBB-4706-84CA-25C3DCB1C47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 xmlns:a16="http://schemas.microsoft.com/office/drawing/2014/main" id="{D715BE6C-121B-4E58-BCB0-C8C45A2040F9}"/>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 xmlns:a16="http://schemas.microsoft.com/office/drawing/2014/main" id="{1E737E58-4204-49DD-AA3E-5969D2E64ED3}"/>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 xmlns:a16="http://schemas.microsoft.com/office/drawing/2014/main" id="{6B1BB1F8-9A69-4E69-B84D-C936E1EA1629}"/>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 xmlns:a16="http://schemas.microsoft.com/office/drawing/2014/main" id="{62B05F69-6325-4B90-AAFB-3DD0D3D6645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 xmlns:a16="http://schemas.microsoft.com/office/drawing/2014/main" id="{677FE86D-41DC-4505-BE29-EA7415146726}"/>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 xmlns:a16="http://schemas.microsoft.com/office/drawing/2014/main" id="{B8953631-EB80-41E1-9D0A-7F96A212647E}"/>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 xmlns:a16="http://schemas.microsoft.com/office/drawing/2014/main" id="{F6017FE7-98EE-49F5-915F-BA6A60627B6D}"/>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 xmlns:a16="http://schemas.microsoft.com/office/drawing/2014/main" id="{8E3E0B4B-AD31-46C5-A002-14A1C39AA094}"/>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 xmlns:a16="http://schemas.microsoft.com/office/drawing/2014/main" id="{727DFB81-968C-40CA-9283-2C572086C0B0}"/>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 xmlns:a16="http://schemas.microsoft.com/office/drawing/2014/main"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 xmlns:a16="http://schemas.microsoft.com/office/drawing/2014/main" id="{07BB4B56-199A-4A81-BBCA-AE02C3F90B57}"/>
              </a:ext>
            </a:extLst>
          </p:cNvPr>
          <p:cNvSpPr txBox="1"/>
          <p:nvPr/>
        </p:nvSpPr>
        <p:spPr>
          <a:xfrm>
            <a:off x="3200567" y="295435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 xmlns:a16="http://schemas.microsoft.com/office/drawing/2014/main" id="{2B37E5E7-11E7-4959-8739-CA12D8D39396}"/>
              </a:ext>
            </a:extLst>
          </p:cNvPr>
          <p:cNvSpPr txBox="1"/>
          <p:nvPr/>
        </p:nvSpPr>
        <p:spPr>
          <a:xfrm>
            <a:off x="6009856" y="2380884"/>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 xmlns:a16="http://schemas.microsoft.com/office/drawing/2014/main" id="{DB9A3A7D-DAC4-44A0-A40C-6C3C650BAC1F}"/>
              </a:ext>
            </a:extLst>
          </p:cNvPr>
          <p:cNvSpPr txBox="1"/>
          <p:nvPr/>
        </p:nvSpPr>
        <p:spPr>
          <a:xfrm>
            <a:off x="8426062" y="302669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 xmlns:a16="http://schemas.microsoft.com/office/drawing/2014/main" id="{1C6C08F6-6E8F-4603-9B7C-04683148AEF4}"/>
              </a:ext>
            </a:extLst>
          </p:cNvPr>
          <p:cNvSpPr txBox="1"/>
          <p:nvPr/>
        </p:nvSpPr>
        <p:spPr>
          <a:xfrm>
            <a:off x="10318916"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5</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 xmlns:a16="http://schemas.microsoft.com/office/drawing/2014/main" id="{2F1E302F-CC51-49D0-8ED3-DE728F5756AD}"/>
              </a:ext>
            </a:extLst>
          </p:cNvPr>
          <p:cNvSpPr/>
          <p:nvPr/>
        </p:nvSpPr>
        <p:spPr>
          <a:xfrm>
            <a:off x="428629" y="3626700"/>
            <a:ext cx="2121518" cy="276999"/>
          </a:xfrm>
          <a:prstGeom prst="rect">
            <a:avLst/>
          </a:prstGeom>
        </p:spPr>
        <p:txBody>
          <a:bodyPr wrap="square">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关联关系</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 xmlns:a16="http://schemas.microsoft.com/office/drawing/2014/main" id="{AC65DEBC-2821-4FE6-AD87-BF455A3C7DEB}"/>
              </a:ext>
            </a:extLst>
          </p:cNvPr>
          <p:cNvSpPr/>
          <p:nvPr/>
        </p:nvSpPr>
        <p:spPr>
          <a:xfrm>
            <a:off x="2469385" y="2342998"/>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包含关系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 xmlns:a16="http://schemas.microsoft.com/office/drawing/2014/main" id="{D2B0642A-121F-4A08-81F5-9D28A6A125A0}"/>
              </a:ext>
            </a:extLst>
          </p:cNvPr>
          <p:cNvSpPr/>
          <p:nvPr/>
        </p:nvSpPr>
        <p:spPr>
          <a:xfrm>
            <a:off x="5267958" y="1800367"/>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扩展关系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 xmlns:a16="http://schemas.microsoft.com/office/drawing/2014/main" id="{D46CC88B-E3A2-4A10-9AA2-4425EB2A8B94}"/>
              </a:ext>
            </a:extLst>
          </p:cNvPr>
          <p:cNvSpPr/>
          <p:nvPr/>
        </p:nvSpPr>
        <p:spPr>
          <a:xfrm>
            <a:off x="7771325" y="2369781"/>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泛化关系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 xmlns:a16="http://schemas.microsoft.com/office/drawing/2014/main" id="{7604F817-D36A-4D2B-98BD-F1B8283A7D66}"/>
              </a:ext>
            </a:extLst>
          </p:cNvPr>
          <p:cNvSpPr/>
          <p:nvPr/>
        </p:nvSpPr>
        <p:spPr>
          <a:xfrm>
            <a:off x="9808059" y="3887138"/>
            <a:ext cx="2121518" cy="261610"/>
          </a:xfrm>
          <a:prstGeom prst="rect">
            <a:avLst/>
          </a:prstGeom>
        </p:spPr>
        <p:txBody>
          <a:bodyPr wrap="square">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分组</a:t>
            </a:r>
            <a:r>
              <a:rPr lang="zh-CN" altLang="en-US" sz="1100" dirty="0" smtClean="0">
                <a:solidFill>
                  <a:schemeClr val="bg1"/>
                </a:solidFill>
                <a:latin typeface="微软雅黑" panose="020B0503020204020204" pitchFamily="34" charset="-122"/>
                <a:ea typeface="微软雅黑" panose="020B0503020204020204" pitchFamily="34" charset="-122"/>
              </a:rPr>
              <a:t>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 xmlns:a16="http://schemas.microsoft.com/office/drawing/2014/main"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用例图中的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373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 calcmode="lin" valueType="num">
                                      <p:cBhvr>
                                        <p:cTn id="39" dur="500" fill="hold"/>
                                        <p:tgtEl>
                                          <p:spTgt spid="144"/>
                                        </p:tgtEl>
                                        <p:attrNameLst>
                                          <p:attrName>ppt_w</p:attrName>
                                        </p:attrNameLst>
                                      </p:cBhvr>
                                      <p:tavLst>
                                        <p:tav tm="0">
                                          <p:val>
                                            <p:fltVal val="0"/>
                                          </p:val>
                                        </p:tav>
                                        <p:tav tm="100000">
                                          <p:val>
                                            <p:strVal val="#ppt_w"/>
                                          </p:val>
                                        </p:tav>
                                      </p:tavLst>
                                    </p:anim>
                                    <p:anim calcmode="lin" valueType="num">
                                      <p:cBhvr>
                                        <p:cTn id="40" dur="500" fill="hold"/>
                                        <p:tgtEl>
                                          <p:spTgt spid="144"/>
                                        </p:tgtEl>
                                        <p:attrNameLst>
                                          <p:attrName>ppt_h</p:attrName>
                                        </p:attrNameLst>
                                      </p:cBhvr>
                                      <p:tavLst>
                                        <p:tav tm="0">
                                          <p:val>
                                            <p:fltVal val="0"/>
                                          </p:val>
                                        </p:tav>
                                        <p:tav tm="100000">
                                          <p:val>
                                            <p:strVal val="#ppt_h"/>
                                          </p:val>
                                        </p:tav>
                                      </p:tavLst>
                                    </p:anim>
                                    <p:anim calcmode="lin" valueType="num">
                                      <p:cBhvr>
                                        <p:cTn id="41" dur="500" fill="hold"/>
                                        <p:tgtEl>
                                          <p:spTgt spid="144"/>
                                        </p:tgtEl>
                                        <p:attrNameLst>
                                          <p:attrName>style.rotation</p:attrName>
                                        </p:attrNameLst>
                                      </p:cBhvr>
                                      <p:tavLst>
                                        <p:tav tm="0">
                                          <p:val>
                                            <p:fltVal val="360"/>
                                          </p:val>
                                        </p:tav>
                                        <p:tav tm="100000">
                                          <p:val>
                                            <p:fltVal val="0"/>
                                          </p:val>
                                        </p:tav>
                                      </p:tavLst>
                                    </p:anim>
                                    <p:animEffect transition="in" filter="fade">
                                      <p:cBhvr>
                                        <p:cTn id="42" dur="500"/>
                                        <p:tgtEl>
                                          <p:spTgt spid="14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78"/>
                                        </p:tgtEl>
                                        <p:attrNameLst>
                                          <p:attrName>style.visibility</p:attrName>
                                        </p:attrNameLst>
                                      </p:cBhvr>
                                      <p:to>
                                        <p:strVal val="visible"/>
                                      </p:to>
                                    </p:set>
                                    <p:animEffect transition="in" filter="fade">
                                      <p:cBhvr>
                                        <p:cTn id="46" dur="500"/>
                                        <p:tgtEl>
                                          <p:spTgt spid="178"/>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fade">
                                      <p:cBhvr>
                                        <p:cTn id="50" dur="500"/>
                                        <p:tgtEl>
                                          <p:spTgt spid="17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500"/>
                                        <p:tgtEl>
                                          <p:spTgt spid="180"/>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81"/>
                                        </p:tgtEl>
                                        <p:attrNameLst>
                                          <p:attrName>style.visibility</p:attrName>
                                        </p:attrNameLst>
                                      </p:cBhvr>
                                      <p:to>
                                        <p:strVal val="visible"/>
                                      </p:to>
                                    </p:set>
                                    <p:animEffect transition="in" filter="fade">
                                      <p:cBhvr>
                                        <p:cTn id="58" dur="500"/>
                                        <p:tgtEl>
                                          <p:spTgt spid="181"/>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82"/>
                                        </p:tgtEl>
                                        <p:attrNameLst>
                                          <p:attrName>style.visibility</p:attrName>
                                        </p:attrNameLst>
                                      </p:cBhvr>
                                      <p:to>
                                        <p:strVal val="visible"/>
                                      </p:to>
                                    </p:set>
                                    <p:animEffect transition="in" filter="fade">
                                      <p:cBhvr>
                                        <p:cTn id="62" dur="500"/>
                                        <p:tgtEl>
                                          <p:spTgt spid="182"/>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fade">
                                      <p:cBhvr>
                                        <p:cTn id="67" dur="1000"/>
                                        <p:tgtEl>
                                          <p:spTgt spid="183"/>
                                        </p:tgtEl>
                                      </p:cBhvr>
                                    </p:animEffect>
                                    <p:anim calcmode="lin" valueType="num">
                                      <p:cBhvr>
                                        <p:cTn id="68" dur="1000" fill="hold"/>
                                        <p:tgtEl>
                                          <p:spTgt spid="183"/>
                                        </p:tgtEl>
                                        <p:attrNameLst>
                                          <p:attrName>ppt_x</p:attrName>
                                        </p:attrNameLst>
                                      </p:cBhvr>
                                      <p:tavLst>
                                        <p:tav tm="0">
                                          <p:val>
                                            <p:strVal val="#ppt_x"/>
                                          </p:val>
                                        </p:tav>
                                        <p:tav tm="100000">
                                          <p:val>
                                            <p:strVal val="#ppt_x"/>
                                          </p:val>
                                        </p:tav>
                                      </p:tavLst>
                                    </p:anim>
                                    <p:anim calcmode="lin" valueType="num">
                                      <p:cBhvr>
                                        <p:cTn id="69" dur="1000" fill="hold"/>
                                        <p:tgtEl>
                                          <p:spTgt spid="18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fade">
                                      <p:cBhvr>
                                        <p:cTn id="72" dur="1000"/>
                                        <p:tgtEl>
                                          <p:spTgt spid="185"/>
                                        </p:tgtEl>
                                      </p:cBhvr>
                                    </p:animEffect>
                                    <p:anim calcmode="lin" valueType="num">
                                      <p:cBhvr>
                                        <p:cTn id="73" dur="1000" fill="hold"/>
                                        <p:tgtEl>
                                          <p:spTgt spid="185"/>
                                        </p:tgtEl>
                                        <p:attrNameLst>
                                          <p:attrName>ppt_x</p:attrName>
                                        </p:attrNameLst>
                                      </p:cBhvr>
                                      <p:tavLst>
                                        <p:tav tm="0">
                                          <p:val>
                                            <p:strVal val="#ppt_x"/>
                                          </p:val>
                                        </p:tav>
                                        <p:tav tm="100000">
                                          <p:val>
                                            <p:strVal val="#ppt_x"/>
                                          </p:val>
                                        </p:tav>
                                      </p:tavLst>
                                    </p:anim>
                                    <p:anim calcmode="lin" valueType="num">
                                      <p:cBhvr>
                                        <p:cTn id="74" dur="1000" fill="hold"/>
                                        <p:tgtEl>
                                          <p:spTgt spid="18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fade">
                                      <p:cBhvr>
                                        <p:cTn id="77" dur="1000"/>
                                        <p:tgtEl>
                                          <p:spTgt spid="186"/>
                                        </p:tgtEl>
                                      </p:cBhvr>
                                    </p:animEffect>
                                    <p:anim calcmode="lin" valueType="num">
                                      <p:cBhvr>
                                        <p:cTn id="78" dur="1000" fill="hold"/>
                                        <p:tgtEl>
                                          <p:spTgt spid="186"/>
                                        </p:tgtEl>
                                        <p:attrNameLst>
                                          <p:attrName>ppt_x</p:attrName>
                                        </p:attrNameLst>
                                      </p:cBhvr>
                                      <p:tavLst>
                                        <p:tav tm="0">
                                          <p:val>
                                            <p:strVal val="#ppt_x"/>
                                          </p:val>
                                        </p:tav>
                                        <p:tav tm="100000">
                                          <p:val>
                                            <p:strVal val="#ppt_x"/>
                                          </p:val>
                                        </p:tav>
                                      </p:tavLst>
                                    </p:anim>
                                    <p:anim calcmode="lin" valueType="num">
                                      <p:cBhvr>
                                        <p:cTn id="79" dur="1000" fill="hold"/>
                                        <p:tgtEl>
                                          <p:spTgt spid="18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7"/>
                                        </p:tgtEl>
                                        <p:attrNameLst>
                                          <p:attrName>style.visibility</p:attrName>
                                        </p:attrNameLst>
                                      </p:cBhvr>
                                      <p:to>
                                        <p:strVal val="visible"/>
                                      </p:to>
                                    </p:set>
                                    <p:animEffect transition="in" filter="fade">
                                      <p:cBhvr>
                                        <p:cTn id="82" dur="1000"/>
                                        <p:tgtEl>
                                          <p:spTgt spid="187"/>
                                        </p:tgtEl>
                                      </p:cBhvr>
                                    </p:animEffect>
                                    <p:anim calcmode="lin" valueType="num">
                                      <p:cBhvr>
                                        <p:cTn id="83" dur="1000" fill="hold"/>
                                        <p:tgtEl>
                                          <p:spTgt spid="187"/>
                                        </p:tgtEl>
                                        <p:attrNameLst>
                                          <p:attrName>ppt_x</p:attrName>
                                        </p:attrNameLst>
                                      </p:cBhvr>
                                      <p:tavLst>
                                        <p:tav tm="0">
                                          <p:val>
                                            <p:strVal val="#ppt_x"/>
                                          </p:val>
                                        </p:tav>
                                        <p:tav tm="100000">
                                          <p:val>
                                            <p:strVal val="#ppt_x"/>
                                          </p:val>
                                        </p:tav>
                                      </p:tavLst>
                                    </p:anim>
                                    <p:anim calcmode="lin" valueType="num">
                                      <p:cBhvr>
                                        <p:cTn id="84" dur="1000" fill="hold"/>
                                        <p:tgtEl>
                                          <p:spTgt spid="18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8"/>
                                        </p:tgtEl>
                                        <p:attrNameLst>
                                          <p:attrName>style.visibility</p:attrName>
                                        </p:attrNameLst>
                                      </p:cBhvr>
                                      <p:to>
                                        <p:strVal val="visible"/>
                                      </p:to>
                                    </p:set>
                                    <p:animEffect transition="in" filter="fade">
                                      <p:cBhvr>
                                        <p:cTn id="87" dur="1000"/>
                                        <p:tgtEl>
                                          <p:spTgt spid="188"/>
                                        </p:tgtEl>
                                      </p:cBhvr>
                                    </p:animEffect>
                                    <p:anim calcmode="lin" valueType="num">
                                      <p:cBhvr>
                                        <p:cTn id="88" dur="1000" fill="hold"/>
                                        <p:tgtEl>
                                          <p:spTgt spid="188"/>
                                        </p:tgtEl>
                                        <p:attrNameLst>
                                          <p:attrName>ppt_x</p:attrName>
                                        </p:attrNameLst>
                                      </p:cBhvr>
                                      <p:tavLst>
                                        <p:tav tm="0">
                                          <p:val>
                                            <p:strVal val="#ppt_x"/>
                                          </p:val>
                                        </p:tav>
                                        <p:tav tm="100000">
                                          <p:val>
                                            <p:strVal val="#ppt_x"/>
                                          </p:val>
                                        </p:tav>
                                      </p:tavLst>
                                    </p:anim>
                                    <p:anim calcmode="lin" valueType="num">
                                      <p:cBhvr>
                                        <p:cTn id="89" dur="1000" fill="hold"/>
                                        <p:tgtEl>
                                          <p:spTgt spid="188"/>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41" presetClass="entr" presetSubtype="0" fill="hold" grpId="0" nodeType="afterEffect">
                                  <p:stCondLst>
                                    <p:cond delay="0"/>
                                  </p:stCondLst>
                                  <p:iterate type="lt">
                                    <p:tmPct val="10000"/>
                                  </p:iterate>
                                  <p:childTnLst>
                                    <p:set>
                                      <p:cBhvr>
                                        <p:cTn id="92" dur="1" fill="hold">
                                          <p:stCondLst>
                                            <p:cond delay="0"/>
                                          </p:stCondLst>
                                        </p:cTn>
                                        <p:tgtEl>
                                          <p:spTgt spid="189"/>
                                        </p:tgtEl>
                                        <p:attrNameLst>
                                          <p:attrName>style.visibility</p:attrName>
                                        </p:attrNameLst>
                                      </p:cBhvr>
                                      <p:to>
                                        <p:strVal val="visible"/>
                                      </p:to>
                                    </p:set>
                                    <p:anim calcmode="lin" valueType="num">
                                      <p:cBhvr>
                                        <p:cTn id="93"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189"/>
                                        </p:tgtEl>
                                        <p:attrNameLst>
                                          <p:attrName>ppt_y</p:attrName>
                                        </p:attrNameLst>
                                      </p:cBhvr>
                                      <p:tavLst>
                                        <p:tav tm="0">
                                          <p:val>
                                            <p:strVal val="#ppt_y"/>
                                          </p:val>
                                        </p:tav>
                                        <p:tav tm="100000">
                                          <p:val>
                                            <p:strVal val="#ppt_y"/>
                                          </p:val>
                                        </p:tav>
                                      </p:tavLst>
                                    </p:anim>
                                    <p:anim calcmode="lin" valueType="num">
                                      <p:cBhvr>
                                        <p:cTn id="95"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2" grpId="0"/>
      <p:bldP spid="183" grpId="0"/>
      <p:bldP spid="185" grpId="0"/>
      <p:bldP spid="186" grpId="0"/>
      <p:bldP spid="187" grpId="0"/>
      <p:bldP spid="188" grpId="0"/>
      <p:bldP spid="1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参与者与用例之间最简单常用的关系。关联关系用实线箭头表示。</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25045" y="1546878"/>
            <a:ext cx="3660821" cy="3808669"/>
          </a:xfrm>
          <a:prstGeom prst="rect">
            <a:avLst/>
          </a:prstGeom>
        </p:spPr>
      </p:pic>
    </p:spTree>
    <p:extLst>
      <p:ext uri="{BB962C8B-B14F-4D97-AF65-F5344CB8AC3E}">
        <p14:creationId xmlns:p14="http://schemas.microsoft.com/office/powerpoint/2010/main" val="3658517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3801</Words>
  <Application>Microsoft Office PowerPoint</Application>
  <PresentationFormat>宽屏</PresentationFormat>
  <Paragraphs>405</Paragraphs>
  <Slides>67</Slides>
  <Notes>58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等线</vt:lpstr>
      <vt:lpstr>等线 Light</vt:lpstr>
      <vt:lpstr>宋体</vt:lpstr>
      <vt:lpstr>微软雅黑</vt:lpstr>
      <vt:lpstr>微软雅黑 Light</vt:lpstr>
      <vt:lpstr>Arial</vt:lpstr>
      <vt:lpstr>Berlin Sans FB Demi</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Administrator</cp:lastModifiedBy>
  <cp:revision>77</cp:revision>
  <dcterms:created xsi:type="dcterms:W3CDTF">2017-08-02T11:37:10Z</dcterms:created>
  <dcterms:modified xsi:type="dcterms:W3CDTF">2017-11-15T17:29:01Z</dcterms:modified>
</cp:coreProperties>
</file>